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6"/>
  </p:handoutMasterIdLst>
  <p:sldIdLst>
    <p:sldId id="257" r:id="rId2"/>
    <p:sldId id="328" r:id="rId3"/>
    <p:sldId id="334" r:id="rId4"/>
    <p:sldId id="343" r:id="rId5"/>
    <p:sldId id="329" r:id="rId6"/>
    <p:sldId id="352" r:id="rId7"/>
    <p:sldId id="355" r:id="rId8"/>
    <p:sldId id="358" r:id="rId9"/>
    <p:sldId id="344" r:id="rId10"/>
    <p:sldId id="335" r:id="rId11"/>
    <p:sldId id="336" r:id="rId12"/>
    <p:sldId id="338" r:id="rId13"/>
    <p:sldId id="339" r:id="rId14"/>
    <p:sldId id="342" r:id="rId15"/>
    <p:sldId id="340" r:id="rId16"/>
    <p:sldId id="341" r:id="rId17"/>
    <p:sldId id="361" r:id="rId18"/>
    <p:sldId id="359" r:id="rId19"/>
    <p:sldId id="360" r:id="rId20"/>
    <p:sldId id="331" r:id="rId21"/>
    <p:sldId id="350" r:id="rId22"/>
    <p:sldId id="351" r:id="rId23"/>
    <p:sldId id="345" r:id="rId24"/>
    <p:sldId id="332" r:id="rId25"/>
    <p:sldId id="367" r:id="rId26"/>
    <p:sldId id="346" r:id="rId27"/>
    <p:sldId id="333" r:id="rId28"/>
    <p:sldId id="364" r:id="rId29"/>
    <p:sldId id="365" r:id="rId30"/>
    <p:sldId id="362" r:id="rId31"/>
    <p:sldId id="366" r:id="rId32"/>
    <p:sldId id="348" r:id="rId33"/>
    <p:sldId id="349" r:id="rId34"/>
    <p:sldId id="285" r:id="rId35"/>
  </p:sldIdLst>
  <p:sldSz cx="9144000" cy="6858000" type="screen4x3"/>
  <p:notesSz cx="7099300" cy="102346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00003A"/>
    <a:srgbClr val="000066"/>
    <a:srgbClr val="003366"/>
    <a:srgbClr val="00CC66"/>
    <a:srgbClr val="CC66FF"/>
    <a:srgbClr val="FF9966"/>
    <a:srgbClr val="9999FF"/>
    <a:srgbClr val="FF7C80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2679" autoAdjust="0"/>
  </p:normalViewPr>
  <p:slideViewPr>
    <p:cSldViewPr>
      <p:cViewPr>
        <p:scale>
          <a:sx n="70" d="100"/>
          <a:sy n="70" d="100"/>
        </p:scale>
        <p:origin x="-1386" y="-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2453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59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6363" cy="511731"/>
          </a:xfrm>
          <a:prstGeom prst="rect">
            <a:avLst/>
          </a:prstGeom>
        </p:spPr>
        <p:txBody>
          <a:bodyPr vert="horz" lIns="94009" tIns="47005" rIns="94009" bIns="47005" rtlCol="0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4021294" y="1"/>
            <a:ext cx="3076363" cy="511731"/>
          </a:xfrm>
          <a:prstGeom prst="rect">
            <a:avLst/>
          </a:prstGeom>
        </p:spPr>
        <p:txBody>
          <a:bodyPr vert="horz" lIns="94009" tIns="47005" rIns="94009" bIns="47005" rtlCol="0"/>
          <a:lstStyle>
            <a:lvl1pPr algn="r">
              <a:defRPr sz="1200"/>
            </a:lvl1pPr>
          </a:lstStyle>
          <a:p>
            <a:fld id="{CDA9BD76-E681-4FCA-8DDC-628C8289FD47}" type="datetimeFigureOut">
              <a:rPr lang="it-IT" smtClean="0"/>
              <a:pPr/>
              <a:t>09/10/2012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721258"/>
            <a:ext cx="3076363" cy="511731"/>
          </a:xfrm>
          <a:prstGeom prst="rect">
            <a:avLst/>
          </a:prstGeom>
        </p:spPr>
        <p:txBody>
          <a:bodyPr vert="horz" lIns="94009" tIns="47005" rIns="94009" bIns="47005" rtlCol="0" anchor="b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4021294" y="9721258"/>
            <a:ext cx="3076363" cy="511731"/>
          </a:xfrm>
          <a:prstGeom prst="rect">
            <a:avLst/>
          </a:prstGeom>
        </p:spPr>
        <p:txBody>
          <a:bodyPr vert="horz" lIns="94009" tIns="47005" rIns="94009" bIns="47005" rtlCol="0" anchor="b"/>
          <a:lstStyle>
            <a:lvl1pPr algn="r">
              <a:defRPr sz="1200"/>
            </a:lvl1pPr>
          </a:lstStyle>
          <a:p>
            <a:fld id="{2C986703-3F22-432B-98B4-76B98D46D042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634204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09/10/2012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09/10/2012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09/10/2012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09/10/2012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09/10/2012</a:t>
            </a:fld>
            <a:endParaRPr lang="it-IT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09/10/2012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09/10/2012</a:t>
            </a:fld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09/10/2012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09/10/2012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09/10/2012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09/10/2012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09/10/2012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5733256"/>
            <a:ext cx="8229600" cy="571504"/>
          </a:xfrm>
        </p:spPr>
        <p:txBody>
          <a:bodyPr>
            <a:normAutofit fontScale="90000"/>
          </a:bodyPr>
          <a:lstStyle/>
          <a:p>
            <a:r>
              <a:rPr lang="it-IT" sz="3600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lang="it-IT" sz="3600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it-IT" sz="3100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lang="it-IT" sz="3100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it-IT" sz="27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itchFamily="34" charset="0"/>
              </a:rPr>
              <a:t>http://approcciobioeducativolettoscrittura.wordpress.com</a:t>
            </a:r>
            <a:r>
              <a:rPr lang="it-IT" sz="3600" b="1" dirty="0" smtClean="0"/>
              <a:t/>
            </a:r>
            <a:br>
              <a:rPr lang="it-IT" sz="3600" b="1" dirty="0" smtClean="0"/>
            </a:br>
            <a:r>
              <a:rPr lang="it-IT" sz="4000" dirty="0" smtClean="0"/>
              <a:t/>
            </a:r>
            <a:br>
              <a:rPr lang="it-IT" sz="4000" dirty="0" smtClean="0"/>
            </a:br>
            <a:endParaRPr lang="it-IT" sz="40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-26838" y="-19320"/>
            <a:ext cx="9144000" cy="3448319"/>
          </a:xfrm>
          <a:effectLst/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buNone/>
            </a:pPr>
            <a:endParaRPr lang="it-IT" sz="2400" b="1" i="1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innerShdw blurRad="114300">
                  <a:prstClr val="black"/>
                </a:innerShdw>
              </a:effectLst>
              <a:latin typeface="Calibri" pitchFamily="34" charset="0"/>
            </a:endParaRPr>
          </a:p>
          <a:p>
            <a:pPr algn="ctr">
              <a:buNone/>
            </a:pPr>
            <a:r>
              <a:rPr lang="it-IT" sz="5800" b="1" dirty="0" smtClean="0">
                <a:ln w="18000">
                  <a:solidFill>
                    <a:prstClr val="white"/>
                  </a:solidFill>
                  <a:prstDash val="solid"/>
                  <a:miter lim="800000"/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66FFFF">
                      <a:alpha val="50000"/>
                    </a:srgbClr>
                  </a:outerShdw>
                </a:effectLst>
              </a:rPr>
              <a:t>L’approccio bioeducativo</a:t>
            </a:r>
            <a:r>
              <a:rPr lang="it-IT" sz="95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                                    </a:t>
            </a:r>
            <a:r>
              <a:rPr lang="it-IT" sz="5800" b="1" dirty="0" smtClean="0">
                <a:ln w="18000">
                  <a:solidFill>
                    <a:prstClr val="white"/>
                  </a:solidFill>
                  <a:prstDash val="solid"/>
                  <a:miter lim="800000"/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66FFFF">
                      <a:alpha val="50000"/>
                    </a:srgbClr>
                  </a:outerShdw>
                </a:effectLst>
              </a:rPr>
              <a:t>alla letto-scrittura</a:t>
            </a:r>
          </a:p>
          <a:p>
            <a:pPr algn="ctr">
              <a:buNone/>
            </a:pPr>
            <a:endParaRPr lang="it-IT" sz="5800" b="1" dirty="0" smtClean="0">
              <a:ln w="18000">
                <a:solidFill>
                  <a:prstClr val="white"/>
                </a:solidFill>
                <a:prstDash val="solid"/>
                <a:miter lim="800000"/>
              </a:ln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effectLst>
                <a:outerShdw blurRad="25500" dist="23000" dir="7020000" algn="tl">
                  <a:srgbClr val="66FFFF">
                    <a:alpha val="50000"/>
                  </a:srgbClr>
                </a:outerShdw>
              </a:effectLst>
            </a:endParaRPr>
          </a:p>
          <a:p>
            <a:pPr algn="ctr">
              <a:buNone/>
            </a:pPr>
            <a:endParaRPr lang="it-IT" sz="2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0" y="3429000"/>
            <a:ext cx="9144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it-IT" sz="40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Flavia Santoianni</a:t>
            </a:r>
          </a:p>
          <a:p>
            <a:pPr algn="ctr">
              <a:buNone/>
            </a:pPr>
            <a:r>
              <a:rPr lang="it-IT" sz="40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Gruppo </a:t>
            </a:r>
            <a:r>
              <a:rPr lang="it-IT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Ricerca Scienze Bioeducative</a:t>
            </a:r>
          </a:p>
          <a:p>
            <a:pPr algn="ctr">
              <a:buNone/>
            </a:pPr>
            <a:r>
              <a:rPr lang="it-IT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Università Federico II di Napoli</a:t>
            </a:r>
            <a:endParaRPr lang="it-IT" sz="4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endParaRPr lang="it-IT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it-IT" sz="4000" b="1" dirty="0" smtClean="0">
                <a:ln w="31550" cmpd="sng">
                  <a:gradFill>
                    <a:gsLst>
                      <a:gs pos="25000">
                        <a:srgbClr val="4F81BD">
                          <a:shade val="25000"/>
                          <a:satMod val="190000"/>
                        </a:srgbClr>
                      </a:gs>
                      <a:gs pos="80000">
                        <a:srgbClr val="4F81BD">
                          <a:tint val="75000"/>
                          <a:satMod val="19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Didattica ABL</a:t>
            </a:r>
            <a:endParaRPr lang="it-IT" sz="3600" b="1" dirty="0" smtClean="0">
              <a:ln w="18000">
                <a:solidFill>
                  <a:prstClr val="white"/>
                </a:solidFill>
                <a:prstDash val="solid"/>
                <a:miter lim="800000"/>
              </a:ln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effectLst>
                <a:outerShdw blurRad="25500" dist="23000" dir="7020000" algn="tl">
                  <a:srgbClr val="66FFFF">
                    <a:alpha val="50000"/>
                  </a:srgbClr>
                </a:outerShdw>
              </a:effectLst>
              <a:ea typeface="+mn-ea"/>
              <a:cs typeface="+mn-cs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0034" y="1571612"/>
            <a:ext cx="8229600" cy="4525963"/>
          </a:xfrm>
        </p:spPr>
        <p:txBody>
          <a:bodyPr>
            <a:normAutofit/>
          </a:bodyPr>
          <a:lstStyle/>
          <a:p>
            <a:pPr lvl="0" algn="ctr">
              <a:buNone/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scienze bioeducative </a:t>
            </a:r>
          </a:p>
          <a:p>
            <a:pPr lvl="0" algn="ctr">
              <a:buNone/>
            </a:pPr>
            <a:r>
              <a:rPr lang="it-IT" sz="3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itchFamily="34" charset="0"/>
                <a:ea typeface="+mj-ea"/>
                <a:cs typeface="+mj-cs"/>
              </a:rPr>
              <a:t>http://scienzebioeducative.it </a:t>
            </a:r>
          </a:p>
          <a:p>
            <a:pPr algn="ctr">
              <a:buNone/>
            </a:pPr>
            <a:endParaRPr lang="it-IT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>
              <a:buNone/>
            </a:pPr>
            <a:endParaRPr lang="it-IT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ctr">
              <a:buNone/>
            </a:pPr>
            <a:endParaRPr lang="it-IT" dirty="0" smtClean="0"/>
          </a:p>
          <a:p>
            <a:pPr>
              <a:buNone/>
            </a:pPr>
            <a:endParaRPr lang="it-IT" dirty="0"/>
          </a:p>
        </p:txBody>
      </p:sp>
      <p:sp>
        <p:nvSpPr>
          <p:cNvPr id="4" name="Anello 3"/>
          <p:cNvSpPr/>
          <p:nvPr/>
        </p:nvSpPr>
        <p:spPr>
          <a:xfrm>
            <a:off x="3786182" y="4143380"/>
            <a:ext cx="1643074" cy="1643074"/>
          </a:xfrm>
          <a:prstGeom prst="donu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5500694" y="4429132"/>
            <a:ext cx="3000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neuroscienze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714348" y="5643578"/>
            <a:ext cx="36433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scienze biologiche</a:t>
            </a:r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1500166" y="3571876"/>
            <a:ext cx="3000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formazione</a:t>
            </a:r>
          </a:p>
        </p:txBody>
      </p:sp>
      <p:sp>
        <p:nvSpPr>
          <p:cNvPr id="8" name="Freccia ad arco 7"/>
          <p:cNvSpPr/>
          <p:nvPr/>
        </p:nvSpPr>
        <p:spPr>
          <a:xfrm rot="1665115">
            <a:off x="4344014" y="3510085"/>
            <a:ext cx="1367720" cy="1199653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0800000"/>
              <a:gd name="adj5" fmla="val 19402"/>
            </a:avLst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9" name="Freccia ad arco 8"/>
          <p:cNvSpPr/>
          <p:nvPr/>
        </p:nvSpPr>
        <p:spPr>
          <a:xfrm rot="8550118">
            <a:off x="4494159" y="5047261"/>
            <a:ext cx="1367720" cy="1199653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0800000"/>
              <a:gd name="adj5" fmla="val 19402"/>
            </a:avLst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10" name="Freccia ad arco 9"/>
          <p:cNvSpPr/>
          <p:nvPr/>
        </p:nvSpPr>
        <p:spPr>
          <a:xfrm rot="15983078">
            <a:off x="2943320" y="4383293"/>
            <a:ext cx="1367720" cy="1199653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0800000"/>
              <a:gd name="adj5" fmla="val 19402"/>
            </a:avLst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Didattica ABL</a:t>
            </a:r>
            <a:endParaRPr lang="it-IT" sz="4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1000100" y="1571612"/>
            <a:ext cx="7286676" cy="33055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20000"/>
              </a:spcBef>
            </a:pPr>
            <a:endParaRPr lang="it-IT" sz="3600" b="1" dirty="0" smtClean="0">
              <a:ln w="18000">
                <a:solidFill>
                  <a:prstClr val="white"/>
                </a:solidFill>
                <a:prstDash val="solid"/>
                <a:miter lim="800000"/>
              </a:ln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effectLst>
                <a:outerShdw blurRad="25500" dist="23000" dir="7020000" algn="tl">
                  <a:srgbClr val="66FFFF">
                    <a:alpha val="50000"/>
                  </a:srgbClr>
                </a:outerShdw>
              </a:effectLst>
            </a:endParaRPr>
          </a:p>
          <a:p>
            <a:pPr marL="342900" indent="-342900" algn="ctr">
              <a:spcBef>
                <a:spcPct val="20000"/>
              </a:spcBef>
            </a:pPr>
            <a:r>
              <a:rPr lang="it-IT" sz="3600" b="1" dirty="0" smtClean="0">
                <a:ln w="18000">
                  <a:solidFill>
                    <a:prstClr val="white"/>
                  </a:solidFill>
                  <a:prstDash val="solid"/>
                  <a:miter lim="800000"/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66FFFF">
                      <a:alpha val="50000"/>
                    </a:srgbClr>
                  </a:outerShdw>
                </a:effectLst>
              </a:rPr>
              <a:t>RICERCA SCIENZA DIDATTICA   </a:t>
            </a:r>
          </a:p>
          <a:p>
            <a:pPr marL="34290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docente </a:t>
            </a:r>
            <a:r>
              <a:rPr lang="it-IT" sz="3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ricercatore</a:t>
            </a: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                    </a:t>
            </a:r>
          </a:p>
          <a:p>
            <a:pPr marL="34290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esperienze concrete </a:t>
            </a:r>
          </a:p>
          <a:p>
            <a:pPr marL="342900" lvl="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no “carta e matita”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Didattica ABL</a:t>
            </a:r>
            <a:endParaRPr lang="it-IT" sz="4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pSp>
        <p:nvGrpSpPr>
          <p:cNvPr id="24" name="Gruppo 23"/>
          <p:cNvGrpSpPr/>
          <p:nvPr/>
        </p:nvGrpSpPr>
        <p:grpSpPr>
          <a:xfrm>
            <a:off x="714348" y="1571612"/>
            <a:ext cx="7715304" cy="1951980"/>
            <a:chOff x="-571536" y="1643050"/>
            <a:chExt cx="7715304" cy="1951980"/>
          </a:xfrm>
        </p:grpSpPr>
        <p:grpSp>
          <p:nvGrpSpPr>
            <p:cNvPr id="20" name="Gruppo 19"/>
            <p:cNvGrpSpPr/>
            <p:nvPr/>
          </p:nvGrpSpPr>
          <p:grpSpPr>
            <a:xfrm>
              <a:off x="2000232" y="1643050"/>
              <a:ext cx="5143536" cy="1951980"/>
              <a:chOff x="2000232" y="1643050"/>
              <a:chExt cx="5143536" cy="1951980"/>
            </a:xfrm>
          </p:grpSpPr>
          <p:grpSp>
            <p:nvGrpSpPr>
              <p:cNvPr id="12" name="Gruppo 11"/>
              <p:cNvGrpSpPr/>
              <p:nvPr/>
            </p:nvGrpSpPr>
            <p:grpSpPr>
              <a:xfrm>
                <a:off x="2000232" y="1643050"/>
                <a:ext cx="2286016" cy="1857388"/>
                <a:chOff x="1714480" y="1714488"/>
                <a:chExt cx="2286016" cy="1857388"/>
              </a:xfrm>
            </p:grpSpPr>
            <p:sp>
              <p:nvSpPr>
                <p:cNvPr id="5" name="Cubo 4"/>
                <p:cNvSpPr/>
                <p:nvPr/>
              </p:nvSpPr>
              <p:spPr>
                <a:xfrm>
                  <a:off x="1714480" y="1714488"/>
                  <a:ext cx="2286016" cy="1857388"/>
                </a:xfrm>
                <a:prstGeom prst="cub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0" name="CasellaDiTesto 9"/>
                <p:cNvSpPr txBox="1"/>
                <p:nvPr/>
              </p:nvSpPr>
              <p:spPr>
                <a:xfrm>
                  <a:off x="1714480" y="2214554"/>
                  <a:ext cx="178595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it-IT" sz="2800" b="1" dirty="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DOCENTE</a:t>
                  </a:r>
                  <a:endParaRPr lang="it-IT" sz="28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  <p:grpSp>
            <p:nvGrpSpPr>
              <p:cNvPr id="16" name="Gruppo 15"/>
              <p:cNvGrpSpPr/>
              <p:nvPr/>
            </p:nvGrpSpPr>
            <p:grpSpPr>
              <a:xfrm>
                <a:off x="5072066" y="3000372"/>
                <a:ext cx="2071702" cy="594658"/>
                <a:chOff x="4786314" y="2857496"/>
                <a:chExt cx="2071702" cy="594658"/>
              </a:xfrm>
            </p:grpSpPr>
            <p:sp>
              <p:nvSpPr>
                <p:cNvPr id="8" name="Cubo 7"/>
                <p:cNvSpPr/>
                <p:nvPr/>
              </p:nvSpPr>
              <p:spPr>
                <a:xfrm>
                  <a:off x="4786314" y="2857496"/>
                  <a:ext cx="2071702" cy="519114"/>
                </a:xfrm>
                <a:prstGeom prst="cub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5" name="CasellaDiTesto 14"/>
                <p:cNvSpPr txBox="1"/>
                <p:nvPr/>
              </p:nvSpPr>
              <p:spPr>
                <a:xfrm>
                  <a:off x="4857752" y="2928934"/>
                  <a:ext cx="178595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it-IT" sz="2800" b="1" dirty="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STUDENTE</a:t>
                  </a:r>
                  <a:endParaRPr lang="it-IT" sz="28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22" name="CasellaDiTesto 21"/>
            <p:cNvSpPr txBox="1"/>
            <p:nvPr/>
          </p:nvSpPr>
          <p:spPr>
            <a:xfrm>
              <a:off x="-571536" y="2000240"/>
              <a:ext cx="228601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Approccio tradizionale</a:t>
              </a:r>
              <a:endParaRPr lang="it-IT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5" name="Gruppo 24"/>
          <p:cNvGrpSpPr/>
          <p:nvPr/>
        </p:nvGrpSpPr>
        <p:grpSpPr>
          <a:xfrm>
            <a:off x="714348" y="4143380"/>
            <a:ext cx="7715304" cy="1951980"/>
            <a:chOff x="-571536" y="4214818"/>
            <a:chExt cx="7715304" cy="1951980"/>
          </a:xfrm>
        </p:grpSpPr>
        <p:grpSp>
          <p:nvGrpSpPr>
            <p:cNvPr id="21" name="Gruppo 20"/>
            <p:cNvGrpSpPr/>
            <p:nvPr/>
          </p:nvGrpSpPr>
          <p:grpSpPr>
            <a:xfrm>
              <a:off x="2000232" y="4214818"/>
              <a:ext cx="5143536" cy="1951980"/>
              <a:chOff x="2000232" y="3786190"/>
              <a:chExt cx="5143536" cy="1951980"/>
            </a:xfrm>
          </p:grpSpPr>
          <p:grpSp>
            <p:nvGrpSpPr>
              <p:cNvPr id="14" name="Gruppo 13"/>
              <p:cNvGrpSpPr/>
              <p:nvPr/>
            </p:nvGrpSpPr>
            <p:grpSpPr>
              <a:xfrm>
                <a:off x="4857752" y="3786190"/>
                <a:ext cx="2286016" cy="1857388"/>
                <a:chOff x="1643042" y="4143380"/>
                <a:chExt cx="2214578" cy="1704988"/>
              </a:xfrm>
            </p:grpSpPr>
            <p:sp>
              <p:nvSpPr>
                <p:cNvPr id="6" name="Cubo 5"/>
                <p:cNvSpPr/>
                <p:nvPr/>
              </p:nvSpPr>
              <p:spPr>
                <a:xfrm>
                  <a:off x="1652566" y="4143380"/>
                  <a:ext cx="2205054" cy="1704988"/>
                </a:xfrm>
                <a:prstGeom prst="cub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9" name="CasellaDiTesto 8"/>
                <p:cNvSpPr txBox="1"/>
                <p:nvPr/>
              </p:nvSpPr>
              <p:spPr>
                <a:xfrm>
                  <a:off x="1643042" y="4562484"/>
                  <a:ext cx="178595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2800" b="1" dirty="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STUDENTE</a:t>
                  </a:r>
                  <a:endParaRPr lang="it-IT" sz="28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  <p:grpSp>
            <p:nvGrpSpPr>
              <p:cNvPr id="17" name="Gruppo 16"/>
              <p:cNvGrpSpPr/>
              <p:nvPr/>
            </p:nvGrpSpPr>
            <p:grpSpPr>
              <a:xfrm>
                <a:off x="2000232" y="5143512"/>
                <a:ext cx="2071702" cy="594658"/>
                <a:chOff x="3500430" y="4214818"/>
                <a:chExt cx="2071702" cy="594658"/>
              </a:xfrm>
            </p:grpSpPr>
            <p:sp>
              <p:nvSpPr>
                <p:cNvPr id="7" name="Cubo 6"/>
                <p:cNvSpPr/>
                <p:nvPr/>
              </p:nvSpPr>
              <p:spPr>
                <a:xfrm>
                  <a:off x="3500430" y="4214818"/>
                  <a:ext cx="2071702" cy="519114"/>
                </a:xfrm>
                <a:prstGeom prst="cub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3" name="CasellaDiTesto 12"/>
                <p:cNvSpPr txBox="1"/>
                <p:nvPr/>
              </p:nvSpPr>
              <p:spPr>
                <a:xfrm>
                  <a:off x="3571868" y="4286256"/>
                  <a:ext cx="178595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it-IT" sz="2800" b="1" dirty="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DOCENTE</a:t>
                  </a:r>
                  <a:endParaRPr lang="it-IT" sz="28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23" name="CasellaDiTesto 22"/>
            <p:cNvSpPr txBox="1"/>
            <p:nvPr/>
          </p:nvSpPr>
          <p:spPr>
            <a:xfrm>
              <a:off x="-571536" y="4572008"/>
              <a:ext cx="228601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Approccio bioeducativo</a:t>
              </a:r>
              <a:endParaRPr lang="it-IT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Didattica ABL</a:t>
            </a:r>
            <a:endParaRPr lang="it-IT" sz="4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1000100" y="1571612"/>
            <a:ext cx="728667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it-IT" sz="3600" b="1" dirty="0" smtClean="0">
                <a:ln w="18000">
                  <a:solidFill>
                    <a:prstClr val="white"/>
                  </a:solidFill>
                  <a:prstDash val="solid"/>
                  <a:miter lim="800000"/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66FFFF">
                      <a:alpha val="50000"/>
                    </a:srgbClr>
                  </a:outerShdw>
                </a:effectLst>
              </a:rPr>
              <a:t>COGNITIVO </a:t>
            </a:r>
          </a:p>
          <a:p>
            <a:pPr marL="342900" lvl="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esplicito implicito</a:t>
            </a:r>
          </a:p>
          <a:p>
            <a:pPr marL="342900" lvl="0" indent="-342900" algn="ctr">
              <a:spcBef>
                <a:spcPct val="20000"/>
              </a:spcBef>
            </a:pPr>
            <a:r>
              <a:rPr lang="it-IT" sz="3600" b="1" dirty="0" smtClean="0">
                <a:ln w="18000">
                  <a:solidFill>
                    <a:prstClr val="white"/>
                  </a:solidFill>
                  <a:prstDash val="solid"/>
                  <a:miter lim="800000"/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66FFFF">
                      <a:alpha val="50000"/>
                    </a:srgbClr>
                  </a:outerShdw>
                </a:effectLst>
              </a:rPr>
              <a:t>EMOTIVO </a:t>
            </a:r>
          </a:p>
          <a:p>
            <a:pPr marL="342900" lvl="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affettivo emozionale motivazionale</a:t>
            </a:r>
          </a:p>
          <a:p>
            <a:pPr marL="342900" lvl="0" indent="-342900" algn="ctr">
              <a:spcBef>
                <a:spcPct val="20000"/>
              </a:spcBef>
            </a:pPr>
            <a:r>
              <a:rPr lang="it-IT" sz="3600" b="1" dirty="0" smtClean="0">
                <a:ln w="18000">
                  <a:solidFill>
                    <a:prstClr val="white"/>
                  </a:solidFill>
                  <a:prstDash val="solid"/>
                  <a:miter lim="800000"/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66FFFF">
                      <a:alpha val="50000"/>
                    </a:srgbClr>
                  </a:outerShdw>
                </a:effectLst>
              </a:rPr>
              <a:t>ORGANISMICO </a:t>
            </a:r>
          </a:p>
          <a:p>
            <a:pPr marL="342900" lvl="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corporeo percettivo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Didattica ABL</a:t>
            </a:r>
            <a:endParaRPr lang="it-IT" sz="4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714348" y="1571612"/>
            <a:ext cx="7715304" cy="52999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it-IT" sz="3600" b="1" dirty="0" smtClean="0">
                <a:ln w="18000">
                  <a:solidFill>
                    <a:prstClr val="white"/>
                  </a:solidFill>
                  <a:prstDash val="solid"/>
                  <a:miter lim="800000"/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66FFFF">
                      <a:alpha val="50000"/>
                    </a:srgbClr>
                  </a:outerShdw>
                </a:effectLst>
              </a:rPr>
              <a:t>SISTEMA SENSORIALE E MOTORIO</a:t>
            </a:r>
          </a:p>
          <a:p>
            <a:pPr marL="342900" lvl="0" indent="-342900" algn="ctr">
              <a:spcBef>
                <a:spcPct val="20000"/>
              </a:spcBef>
            </a:pPr>
            <a:endParaRPr lang="it-IT" sz="3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342900" lvl="0" indent="-342900" algn="ctr">
              <a:spcBef>
                <a:spcPct val="20000"/>
              </a:spcBef>
            </a:pPr>
            <a:r>
              <a:rPr lang="it-IT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dettati motori </a:t>
            </a:r>
          </a:p>
          <a:p>
            <a:pPr marL="342900" lvl="0" indent="-342900" algn="ctr">
              <a:spcBef>
                <a:spcPct val="20000"/>
              </a:spcBef>
            </a:pPr>
            <a:endParaRPr lang="it-IT" sz="3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342900" lvl="0" indent="-342900" algn="ctr">
              <a:spcBef>
                <a:spcPct val="20000"/>
              </a:spcBef>
            </a:pPr>
            <a:endParaRPr lang="it-IT" sz="3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342900" lvl="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competenza </a:t>
            </a:r>
            <a:r>
              <a:rPr lang="it-IT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fonologica</a:t>
            </a:r>
          </a:p>
          <a:p>
            <a:pPr marL="342900" lvl="0" indent="-342900" algn="ctr">
              <a:spcBef>
                <a:spcPct val="20000"/>
              </a:spcBef>
            </a:pPr>
            <a:endParaRPr lang="it-IT" sz="3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342900" lvl="0" indent="-342900" algn="ctr">
              <a:spcBef>
                <a:spcPct val="20000"/>
              </a:spcBef>
            </a:pPr>
            <a:endParaRPr lang="it-IT" sz="3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6317" y="3573016"/>
            <a:ext cx="2811363" cy="813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extLst/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Schede implicite</a:t>
            </a:r>
          </a:p>
        </p:txBody>
      </p:sp>
      <p:sp>
        <p:nvSpPr>
          <p:cNvPr id="3075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 typeface="Arial" charset="0"/>
              <a:buNone/>
            </a:pPr>
            <a:endParaRPr lang="it-IT" dirty="0" smtClean="0"/>
          </a:p>
          <a:p>
            <a:pPr eaLnBrk="1" hangingPunct="1">
              <a:buFont typeface="Arial" charset="0"/>
              <a:buNone/>
            </a:pPr>
            <a:endParaRPr lang="it-IT" dirty="0" smtClean="0"/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445735"/>
            <a:ext cx="5289203" cy="486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8356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Lettere e colori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ctr">
              <a:buNone/>
            </a:pPr>
            <a:endParaRPr lang="it-IT" dirty="0" smtClean="0"/>
          </a:p>
          <a:p>
            <a:pPr>
              <a:buNone/>
            </a:pPr>
            <a:endParaRPr lang="it-I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340768"/>
            <a:ext cx="4852963" cy="5241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388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Didattica ABL</a:t>
            </a:r>
            <a:endParaRPr lang="it-IT" sz="4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1000100" y="1571613"/>
            <a:ext cx="7286676" cy="52999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it-IT" sz="3600" b="1" dirty="0" smtClean="0">
                <a:ln w="18000">
                  <a:solidFill>
                    <a:prstClr val="white"/>
                  </a:solidFill>
                  <a:prstDash val="solid"/>
                  <a:miter lim="800000"/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66FFFF">
                      <a:alpha val="50000"/>
                    </a:srgbClr>
                  </a:outerShdw>
                </a:effectLst>
              </a:rPr>
              <a:t>COGNITIVO </a:t>
            </a:r>
          </a:p>
          <a:p>
            <a:pPr marL="342900" lvl="0" indent="-342900" algn="ctr">
              <a:spcBef>
                <a:spcPct val="20000"/>
              </a:spcBef>
            </a:pPr>
            <a:r>
              <a:rPr lang="it-IT" sz="3600" b="1" dirty="0" smtClean="0">
                <a:ln w="18000">
                  <a:solidFill>
                    <a:prstClr val="white"/>
                  </a:solidFill>
                  <a:prstDash val="solid"/>
                  <a:miter lim="800000"/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66FFFF">
                      <a:alpha val="50000"/>
                    </a:srgbClr>
                  </a:outerShdw>
                </a:effectLst>
              </a:rPr>
              <a:t>EMOTIVO </a:t>
            </a:r>
          </a:p>
          <a:p>
            <a:pPr marL="342900" lvl="0" indent="-342900" algn="ctr">
              <a:spcBef>
                <a:spcPct val="20000"/>
              </a:spcBef>
            </a:pPr>
            <a:r>
              <a:rPr lang="it-IT" sz="3600" b="1" dirty="0" smtClean="0">
                <a:ln w="18000">
                  <a:solidFill>
                    <a:prstClr val="white"/>
                  </a:solidFill>
                  <a:prstDash val="solid"/>
                  <a:miter lim="800000"/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66FFFF">
                      <a:alpha val="50000"/>
                    </a:srgbClr>
                  </a:outerShdw>
                </a:effectLst>
              </a:rPr>
              <a:t>ORGANISMICO</a:t>
            </a:r>
          </a:p>
          <a:p>
            <a:pPr marL="342900" lvl="0" indent="-342900" algn="ctr">
              <a:spcBef>
                <a:spcPct val="20000"/>
              </a:spcBef>
            </a:pPr>
            <a:endParaRPr lang="it-IT" sz="3600" b="1" dirty="0" smtClean="0">
              <a:ln w="18000">
                <a:solidFill>
                  <a:prstClr val="white"/>
                </a:solidFill>
                <a:prstDash val="solid"/>
                <a:miter lim="800000"/>
              </a:ln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effectLst>
                <a:outerShdw blurRad="25500" dist="23000" dir="7020000" algn="tl">
                  <a:srgbClr val="66FFFF">
                    <a:alpha val="50000"/>
                  </a:srgbClr>
                </a:outerShdw>
              </a:effectLst>
            </a:endParaRPr>
          </a:p>
          <a:p>
            <a:pPr marL="342900" lvl="0" indent="-342900" algn="ctr">
              <a:spcBef>
                <a:spcPct val="20000"/>
              </a:spcBef>
            </a:pPr>
            <a:endParaRPr lang="it-IT" sz="3600" b="1" dirty="0" smtClean="0">
              <a:ln w="18000">
                <a:solidFill>
                  <a:prstClr val="white"/>
                </a:solidFill>
                <a:prstDash val="solid"/>
                <a:miter lim="800000"/>
              </a:ln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effectLst>
                <a:outerShdw blurRad="25500" dist="23000" dir="7020000" algn="tl">
                  <a:srgbClr val="66FFFF">
                    <a:alpha val="50000"/>
                  </a:srgbClr>
                </a:outerShdw>
              </a:effectLst>
            </a:endParaRPr>
          </a:p>
          <a:p>
            <a:pPr marL="342900" lvl="0" indent="-342900" algn="ctr">
              <a:spcBef>
                <a:spcPct val="20000"/>
              </a:spcBef>
            </a:pPr>
            <a:endParaRPr lang="it-IT" sz="3600" b="1" dirty="0" smtClean="0">
              <a:ln w="18000">
                <a:solidFill>
                  <a:prstClr val="white"/>
                </a:solidFill>
                <a:prstDash val="solid"/>
                <a:miter lim="800000"/>
              </a:ln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effectLst>
                <a:outerShdw blurRad="25500" dist="23000" dir="7020000" algn="tl">
                  <a:srgbClr val="66FFFF">
                    <a:alpha val="50000"/>
                  </a:srgbClr>
                </a:outerShdw>
              </a:effectLst>
            </a:endParaRPr>
          </a:p>
          <a:p>
            <a:pPr marL="342900" lvl="0" indent="-342900" algn="ctr">
              <a:spcBef>
                <a:spcPct val="20000"/>
              </a:spcBef>
            </a:pPr>
            <a:endParaRPr lang="it-IT" sz="3600" b="1" dirty="0" smtClean="0">
              <a:ln w="18000">
                <a:solidFill>
                  <a:prstClr val="white"/>
                </a:solidFill>
                <a:prstDash val="solid"/>
                <a:miter lim="800000"/>
              </a:ln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effectLst>
                <a:outerShdw blurRad="25500" dist="23000" dir="7020000" algn="tl">
                  <a:srgbClr val="66FFFF">
                    <a:alpha val="50000"/>
                  </a:srgbClr>
                </a:outerShdw>
              </a:effectLst>
            </a:endParaRPr>
          </a:p>
          <a:p>
            <a:pPr marL="342900" lvl="0" indent="-342900" algn="ctr">
              <a:spcBef>
                <a:spcPct val="20000"/>
              </a:spcBef>
            </a:pPr>
            <a:r>
              <a:rPr lang="it-IT" sz="3600" b="1" dirty="0" smtClean="0">
                <a:ln w="18000">
                  <a:solidFill>
                    <a:prstClr val="white"/>
                  </a:solidFill>
                  <a:prstDash val="solid"/>
                  <a:miter lim="800000"/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66FFFF">
                      <a:alpha val="50000"/>
                    </a:srgbClr>
                  </a:outerShdw>
                </a:effectLst>
              </a:rPr>
              <a:t> </a:t>
            </a:r>
          </a:p>
        </p:txBody>
      </p:sp>
      <p:pic>
        <p:nvPicPr>
          <p:cNvPr id="12" name="Immagine 11" descr="Immagin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0325676">
            <a:off x="596930" y="4342795"/>
            <a:ext cx="4029833" cy="8961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Immagine 12" descr="Immagine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8598802">
            <a:off x="6407479" y="3434809"/>
            <a:ext cx="1589732" cy="2176109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14" name="Immagine 13" descr="Immagine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600964">
            <a:off x="4388578" y="3929626"/>
            <a:ext cx="1605893" cy="221457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Didattica ABL</a:t>
            </a:r>
            <a:endParaRPr lang="it-IT" sz="4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1000100" y="1571612"/>
            <a:ext cx="7286676" cy="2640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20000"/>
              </a:spcBef>
            </a:pPr>
            <a:endParaRPr lang="it-IT" sz="3600" b="1" dirty="0" smtClean="0">
              <a:ln w="18000">
                <a:solidFill>
                  <a:prstClr val="white"/>
                </a:solidFill>
                <a:prstDash val="solid"/>
                <a:miter lim="800000"/>
              </a:ln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effectLst>
                <a:outerShdw blurRad="25500" dist="23000" dir="7020000" algn="tl">
                  <a:srgbClr val="66FFFF">
                    <a:alpha val="50000"/>
                  </a:srgbClr>
                </a:outerShdw>
              </a:effectLst>
            </a:endParaRPr>
          </a:p>
          <a:p>
            <a:pPr marL="342900" indent="-342900" algn="ctr">
              <a:spcBef>
                <a:spcPct val="20000"/>
              </a:spcBef>
            </a:pPr>
            <a:r>
              <a:rPr lang="it-IT" sz="3600" b="1" dirty="0" smtClean="0">
                <a:ln w="18000">
                  <a:solidFill>
                    <a:prstClr val="white"/>
                  </a:solidFill>
                  <a:prstDash val="solid"/>
                  <a:miter lim="800000"/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66FFFF">
                      <a:alpha val="50000"/>
                    </a:srgbClr>
                  </a:outerShdw>
                </a:effectLst>
              </a:rPr>
              <a:t>IPOTESI </a:t>
            </a:r>
            <a:r>
              <a:rPr lang="it-IT" sz="3600" b="1" dirty="0" err="1" smtClean="0">
                <a:ln w="18000">
                  <a:solidFill>
                    <a:prstClr val="white"/>
                  </a:solidFill>
                  <a:prstDash val="solid"/>
                  <a:miter lim="800000"/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66FFFF">
                      <a:alpha val="50000"/>
                    </a:srgbClr>
                  </a:outerShdw>
                </a:effectLst>
              </a:rPr>
              <a:t>DI</a:t>
            </a:r>
            <a:r>
              <a:rPr lang="it-IT" sz="3600" b="1" dirty="0" smtClean="0">
                <a:ln w="18000">
                  <a:solidFill>
                    <a:prstClr val="white"/>
                  </a:solidFill>
                  <a:prstDash val="solid"/>
                  <a:miter lim="800000"/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66FFFF">
                      <a:alpha val="50000"/>
                    </a:srgbClr>
                  </a:outerShdw>
                </a:effectLst>
              </a:rPr>
              <a:t> RICERCA</a:t>
            </a:r>
          </a:p>
          <a:p>
            <a:pPr marL="342900" lvl="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esplicito e implicito</a:t>
            </a:r>
          </a:p>
          <a:p>
            <a:pPr marL="342900" lvl="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possono collaborare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Didattica ABL</a:t>
            </a:r>
            <a:endParaRPr lang="it-IT" sz="4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1000100" y="1571612"/>
            <a:ext cx="728667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20000"/>
              </a:spcBef>
            </a:pPr>
            <a:endParaRPr lang="it-IT" sz="3600" b="1" dirty="0" smtClean="0">
              <a:ln w="18000">
                <a:solidFill>
                  <a:prstClr val="white"/>
                </a:solidFill>
                <a:prstDash val="solid"/>
                <a:miter lim="800000"/>
              </a:ln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effectLst>
                <a:outerShdw blurRad="25500" dist="23000" dir="7020000" algn="tl">
                  <a:srgbClr val="66FFFF">
                    <a:alpha val="50000"/>
                  </a:srgbClr>
                </a:outerShdw>
              </a:effectLst>
            </a:endParaRPr>
          </a:p>
          <a:p>
            <a:pPr marL="342900" indent="-342900" algn="ctr">
              <a:spcBef>
                <a:spcPct val="20000"/>
              </a:spcBef>
            </a:pPr>
            <a:r>
              <a:rPr lang="it-IT" sz="3600" b="1" dirty="0" smtClean="0">
                <a:ln w="18000">
                  <a:solidFill>
                    <a:prstClr val="white"/>
                  </a:solidFill>
                  <a:prstDash val="solid"/>
                  <a:miter lim="800000"/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66FFFF">
                      <a:alpha val="50000"/>
                    </a:srgbClr>
                  </a:outerShdw>
                </a:effectLst>
              </a:rPr>
              <a:t>APPRENDIMENTO IMPLICITO  </a:t>
            </a:r>
          </a:p>
          <a:p>
            <a:pPr marL="342900" lvl="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potenzialità filogenetica</a:t>
            </a:r>
          </a:p>
          <a:p>
            <a:pPr marL="34290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formazione primaria del pensiero</a:t>
            </a:r>
          </a:p>
          <a:p>
            <a:pPr marL="34290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antecedente cognitivo </a:t>
            </a:r>
          </a:p>
          <a:p>
            <a:pPr marL="34290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funzione di supporto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Didattica ABL</a:t>
            </a:r>
            <a:endParaRPr lang="it-IT" sz="4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1000100" y="1571612"/>
            <a:ext cx="7286676" cy="4635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20000"/>
              </a:spcBef>
            </a:pPr>
            <a:endParaRPr lang="it-IT" sz="3600" b="1" dirty="0" smtClean="0">
              <a:ln w="18000">
                <a:solidFill>
                  <a:prstClr val="white"/>
                </a:solidFill>
                <a:prstDash val="solid"/>
                <a:miter lim="800000"/>
              </a:ln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effectLst>
                <a:outerShdw blurRad="25500" dist="23000" dir="7020000" algn="tl">
                  <a:srgbClr val="66FFFF">
                    <a:alpha val="50000"/>
                  </a:srgbClr>
                </a:outerShdw>
              </a:effectLst>
            </a:endParaRPr>
          </a:p>
          <a:p>
            <a:pPr marL="342900" indent="-342900" algn="ctr">
              <a:spcBef>
                <a:spcPct val="20000"/>
              </a:spcBef>
            </a:pPr>
            <a:r>
              <a:rPr lang="it-IT" sz="3600" b="1" dirty="0" smtClean="0">
                <a:ln w="18000">
                  <a:solidFill>
                    <a:prstClr val="white"/>
                  </a:solidFill>
                  <a:prstDash val="solid"/>
                  <a:miter lim="800000"/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66FFFF">
                      <a:alpha val="50000"/>
                    </a:srgbClr>
                  </a:outerShdw>
                </a:effectLst>
              </a:rPr>
              <a:t>OPERAZIONI ELEMENTARI                       </a:t>
            </a:r>
          </a:p>
          <a:p>
            <a:pPr marL="34290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funzioni logiche di </a:t>
            </a:r>
            <a:r>
              <a:rPr lang="it-IT" sz="3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connessione</a:t>
            </a: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</a:p>
          <a:p>
            <a:pPr marL="34290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tra esplicito e implicito</a:t>
            </a:r>
          </a:p>
          <a:p>
            <a:pPr marL="342900" indent="-342900" algn="ctr">
              <a:spcBef>
                <a:spcPct val="20000"/>
              </a:spcBef>
            </a:pPr>
            <a:endParaRPr lang="it-IT" sz="3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34290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“mattoni” </a:t>
            </a:r>
            <a:r>
              <a:rPr lang="it-IT" sz="3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costruzione</a:t>
            </a: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del pensiero  </a:t>
            </a:r>
          </a:p>
          <a:p>
            <a:pPr marL="342900" lvl="0" indent="-342900" algn="ctr">
              <a:spcBef>
                <a:spcPct val="20000"/>
              </a:spcBef>
            </a:pPr>
            <a:endParaRPr lang="it-IT" sz="3600" i="1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Didattica ABL</a:t>
            </a:r>
            <a:endParaRPr lang="it-IT" sz="4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1071538" y="1571612"/>
            <a:ext cx="7286676" cy="4635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20000"/>
              </a:spcBef>
            </a:pPr>
            <a:endParaRPr lang="it-IT" sz="3600" b="1" dirty="0" smtClean="0">
              <a:ln w="18000">
                <a:solidFill>
                  <a:prstClr val="white"/>
                </a:solidFill>
                <a:prstDash val="solid"/>
                <a:miter lim="800000"/>
              </a:ln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effectLst>
                <a:outerShdw blurRad="25500" dist="23000" dir="7020000" algn="tl">
                  <a:srgbClr val="66FFFF">
                    <a:alpha val="50000"/>
                  </a:srgbClr>
                </a:outerShdw>
              </a:effectLst>
            </a:endParaRPr>
          </a:p>
          <a:p>
            <a:pPr marL="342900" indent="-342900" algn="ctr">
              <a:spcBef>
                <a:spcPct val="20000"/>
              </a:spcBef>
            </a:pPr>
            <a:r>
              <a:rPr lang="it-IT" sz="3600" b="1" dirty="0" smtClean="0">
                <a:ln w="18000">
                  <a:solidFill>
                    <a:prstClr val="white"/>
                  </a:solidFill>
                  <a:prstDash val="solid"/>
                  <a:miter lim="800000"/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66FFFF">
                      <a:alpha val="50000"/>
                    </a:srgbClr>
                  </a:outerShdw>
                </a:effectLst>
              </a:rPr>
              <a:t>OPERAZIONI ELEMENTARI                       </a:t>
            </a:r>
          </a:p>
          <a:p>
            <a:pPr marL="34290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competenze implicite di base</a:t>
            </a:r>
          </a:p>
          <a:p>
            <a:pPr marL="34290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su cui prende forma l’esplicito</a:t>
            </a:r>
          </a:p>
          <a:p>
            <a:pPr marL="342900" indent="-342900" algn="ctr">
              <a:spcBef>
                <a:spcPct val="20000"/>
              </a:spcBef>
            </a:pPr>
            <a:endParaRPr lang="it-IT" sz="3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342900" indent="-342900" algn="ctr">
              <a:spcBef>
                <a:spcPct val="20000"/>
              </a:spcBef>
            </a:pPr>
            <a:r>
              <a:rPr lang="it-IT" sz="3600" b="1" dirty="0" smtClean="0">
                <a:ln w="18000">
                  <a:solidFill>
                    <a:prstClr val="white"/>
                  </a:solidFill>
                  <a:prstDash val="solid"/>
                  <a:miter lim="800000"/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66FFFF">
                      <a:alpha val="50000"/>
                    </a:srgbClr>
                  </a:outerShdw>
                </a:effectLst>
              </a:rPr>
              <a:t>METODOLOGIA MULTIMODALE</a:t>
            </a:r>
          </a:p>
          <a:p>
            <a:pPr marL="34290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elaborativa e percettiva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Didattica ABL</a:t>
            </a:r>
            <a:endParaRPr lang="it-IT" sz="4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1071538" y="1571612"/>
            <a:ext cx="728667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20000"/>
              </a:spcBef>
            </a:pPr>
            <a:endParaRPr lang="it-IT" sz="3600" b="1" dirty="0" smtClean="0">
              <a:ln w="18000">
                <a:solidFill>
                  <a:prstClr val="white"/>
                </a:solidFill>
                <a:prstDash val="solid"/>
                <a:miter lim="800000"/>
              </a:ln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effectLst>
                <a:outerShdw blurRad="25500" dist="23000" dir="7020000" algn="tl">
                  <a:srgbClr val="66FFFF">
                    <a:alpha val="50000"/>
                  </a:srgbClr>
                </a:outerShdw>
              </a:effectLst>
            </a:endParaRPr>
          </a:p>
          <a:p>
            <a:pPr marL="342900" indent="-342900" algn="ctr">
              <a:spcBef>
                <a:spcPct val="20000"/>
              </a:spcBef>
            </a:pPr>
            <a:r>
              <a:rPr lang="it-IT" sz="3600" b="1" dirty="0" smtClean="0">
                <a:ln w="18000">
                  <a:solidFill>
                    <a:prstClr val="white"/>
                  </a:solidFill>
                  <a:prstDash val="solid"/>
                  <a:miter lim="800000"/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66FFFF">
                      <a:alpha val="50000"/>
                    </a:srgbClr>
                  </a:outerShdw>
                </a:effectLst>
              </a:rPr>
              <a:t>OPERAZIONI ELEMENTARI                       </a:t>
            </a:r>
          </a:p>
          <a:p>
            <a:pPr marL="342900" indent="-342900" algn="ctr">
              <a:spcBef>
                <a:spcPct val="20000"/>
              </a:spcBef>
            </a:pPr>
            <a:endParaRPr lang="it-IT" sz="3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34290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integrazione e sequenzialità</a:t>
            </a:r>
          </a:p>
          <a:p>
            <a:pPr marL="34290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individuazione e comparazione</a:t>
            </a:r>
          </a:p>
          <a:p>
            <a:pPr marL="34290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derivazione e correlazione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Didattica ABL</a:t>
            </a:r>
            <a:endParaRPr lang="it-IT" sz="4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1071538" y="1571612"/>
            <a:ext cx="7286676" cy="4635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20000"/>
              </a:spcBef>
            </a:pPr>
            <a:r>
              <a:rPr lang="it-IT" sz="3600" b="1" dirty="0" smtClean="0">
                <a:ln w="18000">
                  <a:solidFill>
                    <a:prstClr val="white"/>
                  </a:solidFill>
                  <a:prstDash val="solid"/>
                  <a:miter lim="800000"/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66FFFF">
                      <a:alpha val="50000"/>
                    </a:srgbClr>
                  </a:outerShdw>
                </a:effectLst>
              </a:rPr>
              <a:t>OPERAZIONI ELEMENTARI                       </a:t>
            </a:r>
          </a:p>
          <a:p>
            <a:pPr marL="342900" indent="-342900" algn="ctr">
              <a:spcBef>
                <a:spcPct val="20000"/>
              </a:spcBef>
            </a:pPr>
            <a:r>
              <a:rPr lang="it-IT" sz="3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Integrazione</a:t>
            </a:r>
          </a:p>
          <a:p>
            <a:pPr marL="34290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competenze elencative e associative</a:t>
            </a:r>
          </a:p>
          <a:p>
            <a:pPr marL="342900" indent="-342900" algn="ctr">
              <a:spcBef>
                <a:spcPct val="20000"/>
              </a:spcBef>
            </a:pPr>
            <a:r>
              <a:rPr lang="it-IT" sz="3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Sequenzialità</a:t>
            </a:r>
          </a:p>
          <a:p>
            <a:pPr marL="34290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concatenare e trarre conclusioni</a:t>
            </a:r>
          </a:p>
          <a:p>
            <a:pPr marL="342900" indent="-342900" algn="ctr">
              <a:spcBef>
                <a:spcPct val="20000"/>
              </a:spcBef>
            </a:pPr>
            <a:r>
              <a:rPr lang="it-IT" sz="3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Derivazione</a:t>
            </a:r>
          </a:p>
          <a:p>
            <a:pPr marL="34290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competenze induttive e deduttive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Didattica ABL</a:t>
            </a:r>
            <a:endParaRPr lang="it-IT" sz="4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1071538" y="1571612"/>
            <a:ext cx="728667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20000"/>
              </a:spcBef>
            </a:pPr>
            <a:r>
              <a:rPr lang="it-IT" sz="3600" b="1" dirty="0" smtClean="0">
                <a:ln w="18000">
                  <a:solidFill>
                    <a:prstClr val="white"/>
                  </a:solidFill>
                  <a:prstDash val="solid"/>
                  <a:miter lim="800000"/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66FFFF">
                      <a:alpha val="50000"/>
                    </a:srgbClr>
                  </a:outerShdw>
                </a:effectLst>
              </a:rPr>
              <a:t>OPERAZIONI ELEMENTARI                     </a:t>
            </a:r>
            <a:r>
              <a:rPr lang="it-IT" sz="3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Individuazione</a:t>
            </a:r>
          </a:p>
          <a:p>
            <a:pPr marL="34290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analisi, esclusione e delimitazione</a:t>
            </a:r>
          </a:p>
          <a:p>
            <a:pPr marL="342900" indent="-342900" algn="ctr">
              <a:spcBef>
                <a:spcPct val="20000"/>
              </a:spcBef>
            </a:pPr>
            <a:r>
              <a:rPr lang="it-IT" sz="3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Comparazione</a:t>
            </a:r>
          </a:p>
          <a:p>
            <a:pPr marL="34290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contrapporre e confrontare</a:t>
            </a:r>
          </a:p>
          <a:p>
            <a:pPr marL="342900" indent="-342900" algn="ctr">
              <a:spcBef>
                <a:spcPct val="20000"/>
              </a:spcBef>
            </a:pPr>
            <a:r>
              <a:rPr lang="it-IT" sz="3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Correlazione</a:t>
            </a:r>
          </a:p>
          <a:p>
            <a:pPr marL="34290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interrelazione e invarianza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sz="40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Rapporto tra spazialità e pensiero</a:t>
            </a:r>
            <a:br>
              <a:rPr lang="it-IT" sz="40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it-IT" sz="40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nelle fasi di </a:t>
            </a:r>
            <a:r>
              <a:rPr lang="it-IT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comprensione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ctr">
              <a:buNone/>
            </a:pPr>
            <a:endParaRPr lang="it-IT" dirty="0" smtClean="0"/>
          </a:p>
          <a:p>
            <a:pPr>
              <a:buNone/>
            </a:pPr>
            <a:endParaRPr lang="it-IT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990723"/>
            <a:ext cx="7914317" cy="4030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1903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499992" y="274638"/>
            <a:ext cx="4186808" cy="3086014"/>
          </a:xfrm>
        </p:spPr>
        <p:txBody>
          <a:bodyPr>
            <a:normAutofit fontScale="90000"/>
          </a:bodyPr>
          <a:lstStyle/>
          <a:p>
            <a:r>
              <a:rPr lang="it-IT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Rapporto tra spazialità e pensiero</a:t>
            </a:r>
            <a:br>
              <a:rPr lang="it-IT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it-IT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nelle fasi di elaborazione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ctr">
              <a:buNone/>
            </a:pPr>
            <a:endParaRPr lang="it-IT" dirty="0" smtClean="0"/>
          </a:p>
          <a:p>
            <a:pPr>
              <a:buNone/>
            </a:pPr>
            <a:endParaRPr lang="it-I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32656"/>
            <a:ext cx="4392488" cy="6055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9726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Costruzione del discorso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ctr">
              <a:buNone/>
            </a:pPr>
            <a:endParaRPr lang="it-IT" dirty="0" smtClean="0"/>
          </a:p>
          <a:p>
            <a:pPr>
              <a:buNone/>
            </a:pPr>
            <a:endParaRPr lang="it-IT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754841"/>
            <a:ext cx="4929163" cy="4584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4484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Didattica ABL</a:t>
            </a:r>
            <a:endParaRPr lang="it-IT" sz="4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1000100" y="1571612"/>
            <a:ext cx="7286676" cy="44135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20000"/>
              </a:spcBef>
            </a:pPr>
            <a:r>
              <a:rPr lang="it-IT" sz="3600" b="1" dirty="0" smtClean="0">
                <a:ln w="18000">
                  <a:solidFill>
                    <a:prstClr val="white"/>
                  </a:solidFill>
                  <a:prstDash val="solid"/>
                  <a:miter lim="800000"/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66FFFF">
                      <a:alpha val="50000"/>
                    </a:srgbClr>
                  </a:outerShdw>
                </a:effectLst>
              </a:rPr>
              <a:t>EDUCABILITÀ  </a:t>
            </a:r>
          </a:p>
          <a:p>
            <a:pPr marL="34290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vincoli/possibilità dell'educare </a:t>
            </a:r>
          </a:p>
          <a:p>
            <a:pPr marL="342900" indent="-342900" algn="ctr">
              <a:spcBef>
                <a:spcPct val="20000"/>
              </a:spcBef>
            </a:pPr>
            <a:endParaRPr lang="it-IT" sz="3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342900" indent="-342900" algn="ctr">
              <a:spcBef>
                <a:spcPct val="20000"/>
              </a:spcBef>
            </a:pPr>
            <a:r>
              <a:rPr lang="it-IT" sz="3600" b="1" dirty="0" smtClean="0">
                <a:ln w="18000">
                  <a:solidFill>
                    <a:prstClr val="white"/>
                  </a:solidFill>
                  <a:prstDash val="solid"/>
                  <a:miter lim="800000"/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66FFFF">
                      <a:alpha val="50000"/>
                    </a:srgbClr>
                  </a:outerShdw>
                </a:effectLst>
              </a:rPr>
              <a:t>DISAGIO COGNITIVO</a:t>
            </a:r>
          </a:p>
          <a:p>
            <a:pPr algn="ctr"/>
            <a:r>
              <a:rPr lang="it-IT" sz="3600" i="1" dirty="0" smtClean="0"/>
              <a:t>disagio</a:t>
            </a:r>
            <a:r>
              <a:rPr lang="it-IT" sz="3600" dirty="0" smtClean="0"/>
              <a:t> approccio allo studio</a:t>
            </a:r>
          </a:p>
          <a:p>
            <a:pPr algn="ctr"/>
            <a:r>
              <a:rPr lang="it-IT" sz="3600" b="1" dirty="0" smtClean="0">
                <a:ln w="18000">
                  <a:solidFill>
                    <a:prstClr val="white"/>
                  </a:solidFill>
                  <a:prstDash val="solid"/>
                  <a:miter lim="800000"/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66FFFF">
                      <a:alpha val="50000"/>
                    </a:srgbClr>
                  </a:outerShdw>
                </a:effectLst>
              </a:rPr>
              <a:t>e</a:t>
            </a:r>
            <a:r>
              <a:rPr lang="it-IT" sz="3600" dirty="0" smtClean="0"/>
              <a:t> </a:t>
            </a:r>
            <a:r>
              <a:rPr lang="it-IT" sz="3600" i="1" dirty="0" smtClean="0"/>
              <a:t>difficoltà</a:t>
            </a:r>
            <a:r>
              <a:rPr lang="it-IT" sz="3600" dirty="0" smtClean="0"/>
              <a:t> apprendimento</a:t>
            </a:r>
          </a:p>
          <a:p>
            <a:pPr marL="342900" indent="-342900" algn="ctr">
              <a:spcBef>
                <a:spcPct val="20000"/>
              </a:spcBef>
            </a:pPr>
            <a:endParaRPr lang="it-IT" sz="3600" b="1" dirty="0" smtClean="0">
              <a:ln w="18000">
                <a:solidFill>
                  <a:prstClr val="white"/>
                </a:solidFill>
                <a:prstDash val="solid"/>
                <a:miter lim="800000"/>
              </a:ln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effectLst>
                <a:outerShdw blurRad="25500" dist="23000" dir="7020000" algn="tl">
                  <a:srgbClr val="66FFFF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Didattica ABL</a:t>
            </a:r>
            <a:endParaRPr lang="it-IT" sz="4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1000100" y="1571612"/>
            <a:ext cx="7286676" cy="463511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342900" indent="-342900" algn="ctr">
              <a:spcBef>
                <a:spcPct val="20000"/>
              </a:spcBef>
            </a:pPr>
            <a:r>
              <a:rPr lang="it-IT" sz="3600" b="1" dirty="0" smtClean="0">
                <a:ln w="18000">
                  <a:solidFill>
                    <a:prstClr val="white"/>
                  </a:solidFill>
                  <a:prstDash val="solid"/>
                  <a:miter lim="800000"/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66FFFF">
                      <a:alpha val="50000"/>
                    </a:srgbClr>
                  </a:outerShdw>
                </a:effectLst>
              </a:rPr>
              <a:t>DISAGIO COGNITIVO</a:t>
            </a:r>
          </a:p>
          <a:p>
            <a:pPr algn="ctr"/>
            <a:endParaRPr lang="it-IT" sz="36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pPr algn="ctr"/>
            <a:r>
              <a:rPr lang="it-IT" sz="3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NO rapporto adattivo </a:t>
            </a:r>
          </a:p>
          <a:p>
            <a:pPr algn="ctr"/>
            <a:r>
              <a:rPr lang="it-IT" sz="36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Docente</a:t>
            </a:r>
          </a:p>
          <a:p>
            <a:pPr algn="ctr"/>
            <a:r>
              <a:rPr lang="it-IT" sz="36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Studente</a:t>
            </a:r>
          </a:p>
          <a:p>
            <a:pPr algn="ctr"/>
            <a:r>
              <a:rPr lang="it-IT" sz="36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Ambiente</a:t>
            </a:r>
            <a:endParaRPr lang="it-IT" sz="36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  <a:p>
            <a:pPr algn="ctr"/>
            <a:r>
              <a:rPr lang="it-IT" sz="3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NO successo formativo</a:t>
            </a:r>
          </a:p>
          <a:p>
            <a:pPr marL="342900" indent="-342900" algn="ctr">
              <a:spcBef>
                <a:spcPct val="20000"/>
              </a:spcBef>
            </a:pPr>
            <a:endParaRPr lang="it-IT" sz="36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Freccia circolare a destra 4"/>
          <p:cNvSpPr/>
          <p:nvPr/>
        </p:nvSpPr>
        <p:spPr>
          <a:xfrm>
            <a:off x="2786050" y="3571876"/>
            <a:ext cx="642942" cy="114300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6" name="Freccia circolare a destra 5"/>
          <p:cNvSpPr/>
          <p:nvPr/>
        </p:nvSpPr>
        <p:spPr>
          <a:xfrm rot="10800000">
            <a:off x="5857884" y="3500438"/>
            <a:ext cx="642942" cy="114300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Didattica ABL</a:t>
            </a:r>
            <a:endParaRPr lang="it-IT" sz="4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1000100" y="1571612"/>
            <a:ext cx="7286676" cy="409342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342900" indent="-342900" algn="ctr">
              <a:spcBef>
                <a:spcPct val="20000"/>
              </a:spcBef>
            </a:pPr>
            <a:r>
              <a:rPr lang="it-IT" sz="3600" b="1" dirty="0" smtClean="0">
                <a:ln w="18000">
                  <a:solidFill>
                    <a:prstClr val="white"/>
                  </a:solidFill>
                  <a:prstDash val="solid"/>
                  <a:miter lim="800000"/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66FFFF">
                      <a:alpha val="50000"/>
                    </a:srgbClr>
                  </a:outerShdw>
                </a:effectLst>
              </a:rPr>
              <a:t>RELAZIONE FORMATIVA</a:t>
            </a:r>
          </a:p>
          <a:p>
            <a:pPr algn="ctr"/>
            <a:endParaRPr lang="it-IT" sz="36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pPr algn="ctr"/>
            <a:r>
              <a:rPr lang="it-IT" sz="3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 </a:t>
            </a:r>
            <a:r>
              <a:rPr lang="it-IT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D.A.</a:t>
            </a:r>
            <a:endParaRPr lang="it-IT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it-IT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disturbi </a:t>
            </a:r>
            <a:r>
              <a:rPr lang="it-IT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 </a:t>
            </a:r>
            <a:r>
              <a:rPr lang="it-IT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apprendimento</a:t>
            </a:r>
            <a:endParaRPr lang="it-IT" sz="3600" b="1" spc="150" dirty="0" smtClean="0">
              <a:ln w="11430"/>
              <a:solidFill>
                <a:srgbClr val="F8F8F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it-IT" sz="3600" b="1" dirty="0" smtClean="0"/>
          </a:p>
          <a:p>
            <a:pPr algn="ctr"/>
            <a:r>
              <a:rPr lang="it-I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D.S.A</a:t>
            </a:r>
            <a:r>
              <a:rPr lang="it-IT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it-IT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it-I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disturbi </a:t>
            </a:r>
            <a:r>
              <a:rPr lang="it-IT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specifici di </a:t>
            </a:r>
            <a:r>
              <a:rPr lang="it-I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apprendimento</a:t>
            </a:r>
            <a:endParaRPr lang="it-IT" sz="3600" b="1" spc="150" dirty="0" smtClean="0">
              <a:ln w="11430"/>
              <a:solidFill>
                <a:srgbClr val="F8F8F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Didattica ABL</a:t>
            </a:r>
            <a:endParaRPr lang="it-IT" sz="4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1000100" y="1571612"/>
            <a:ext cx="7286676" cy="19759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20000"/>
              </a:spcBef>
            </a:pPr>
            <a:endParaRPr lang="it-IT" sz="3600" b="1" dirty="0" smtClean="0">
              <a:ln w="18000">
                <a:solidFill>
                  <a:prstClr val="white"/>
                </a:solidFill>
                <a:prstDash val="solid"/>
                <a:miter lim="800000"/>
              </a:ln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effectLst>
                <a:outerShdw blurRad="25500" dist="23000" dir="7020000" algn="tl">
                  <a:srgbClr val="66FFFF">
                    <a:alpha val="50000"/>
                  </a:srgbClr>
                </a:outerShdw>
              </a:effectLst>
            </a:endParaRPr>
          </a:p>
          <a:p>
            <a:pPr marL="342900" indent="-342900" algn="ctr">
              <a:spcBef>
                <a:spcPct val="20000"/>
              </a:spcBef>
            </a:pPr>
            <a:r>
              <a:rPr lang="it-IT" sz="3600" b="1" dirty="0" smtClean="0">
                <a:ln w="18000">
                  <a:solidFill>
                    <a:prstClr val="white"/>
                  </a:solidFill>
                  <a:prstDash val="solid"/>
                  <a:miter lim="800000"/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66FFFF">
                      <a:alpha val="50000"/>
                    </a:srgbClr>
                  </a:outerShdw>
                </a:effectLst>
              </a:rPr>
              <a:t>INTEGRAZIONE  </a:t>
            </a:r>
          </a:p>
          <a:p>
            <a:pPr marL="342900" lvl="0" indent="-342900" algn="ctr">
              <a:spcBef>
                <a:spcPct val="20000"/>
              </a:spcBef>
            </a:pPr>
            <a:endParaRPr lang="it-IT" sz="3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5" name="Immagine 4" descr="Immagine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240" y="3000372"/>
            <a:ext cx="3066178" cy="298513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Didattica ABL</a:t>
            </a:r>
            <a:endParaRPr lang="it-IT" sz="4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1000100" y="1571612"/>
            <a:ext cx="7286676" cy="33055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20000"/>
              </a:spcBef>
            </a:pPr>
            <a:endParaRPr lang="it-IT" sz="3600" b="1" dirty="0" smtClean="0">
              <a:ln w="18000">
                <a:solidFill>
                  <a:prstClr val="white"/>
                </a:solidFill>
                <a:prstDash val="solid"/>
                <a:miter lim="800000"/>
              </a:ln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effectLst>
                <a:outerShdw blurRad="25500" dist="23000" dir="7020000" algn="tl">
                  <a:srgbClr val="66FFFF">
                    <a:alpha val="50000"/>
                  </a:srgbClr>
                </a:outerShdw>
              </a:effectLst>
            </a:endParaRPr>
          </a:p>
          <a:p>
            <a:pPr marL="342900" indent="-342900" algn="ctr">
              <a:spcBef>
                <a:spcPct val="20000"/>
              </a:spcBef>
            </a:pPr>
            <a:r>
              <a:rPr lang="it-IT" sz="3600" b="1" dirty="0" smtClean="0">
                <a:ln w="18000">
                  <a:solidFill>
                    <a:prstClr val="white"/>
                  </a:solidFill>
                  <a:prstDash val="solid"/>
                  <a:miter lim="800000"/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66FFFF">
                      <a:alpha val="50000"/>
                    </a:srgbClr>
                  </a:outerShdw>
                </a:effectLst>
              </a:rPr>
              <a:t>INTEGRAZIONE  </a:t>
            </a:r>
          </a:p>
          <a:p>
            <a:pPr marL="342900" lvl="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lavorare insieme con il sostegno                         </a:t>
            </a:r>
          </a:p>
          <a:p>
            <a:pPr marL="342900" lvl="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ambienti apprendimento adattivi</a:t>
            </a:r>
          </a:p>
          <a:p>
            <a:pPr marL="342900" lvl="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studio individuale e collaborativo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Didattica ABL</a:t>
            </a:r>
            <a:endParaRPr lang="it-IT" sz="4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1000100" y="1571612"/>
            <a:ext cx="7286676" cy="35394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342900" indent="-342900" algn="ctr">
              <a:spcBef>
                <a:spcPct val="20000"/>
              </a:spcBef>
            </a:pPr>
            <a:r>
              <a:rPr lang="it-IT" sz="3600" b="1" dirty="0" smtClean="0">
                <a:ln w="18000">
                  <a:solidFill>
                    <a:prstClr val="white"/>
                  </a:solidFill>
                  <a:prstDash val="solid"/>
                  <a:miter lim="800000"/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66FFFF">
                      <a:alpha val="50000"/>
                    </a:srgbClr>
                  </a:outerShdw>
                </a:effectLst>
              </a:rPr>
              <a:t>RELAZIONE FORMATIVA</a:t>
            </a:r>
          </a:p>
          <a:p>
            <a:pPr algn="ctr"/>
            <a:endParaRPr lang="it-IT" sz="36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pPr algn="ctr"/>
            <a:r>
              <a:rPr lang="it-IT" sz="3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 </a:t>
            </a:r>
            <a:r>
              <a:rPr lang="it-IT" sz="4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asimmetria</a:t>
            </a:r>
            <a:r>
              <a:rPr lang="it-IT" sz="3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 </a:t>
            </a:r>
          </a:p>
          <a:p>
            <a:pPr algn="ctr"/>
            <a:r>
              <a:rPr lang="it-IT" sz="3600" b="1" i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vs</a:t>
            </a:r>
            <a:r>
              <a:rPr lang="it-IT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</a:t>
            </a:r>
          </a:p>
          <a:p>
            <a:pPr algn="ctr"/>
            <a:r>
              <a:rPr lang="it-IT" sz="4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reciprocità</a:t>
            </a:r>
            <a:endParaRPr lang="it-IT" sz="3600" b="1" dirty="0" smtClean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  <a:p>
            <a:pPr algn="ctr"/>
            <a:endParaRPr lang="it-IT" sz="36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57532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Didattica ABL</a:t>
            </a:r>
            <a:endParaRPr lang="it-IT" sz="4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1000100" y="1571612"/>
            <a:ext cx="728667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20000"/>
              </a:spcBef>
            </a:pPr>
            <a:endParaRPr lang="it-IT" sz="3600" b="1" dirty="0" smtClean="0">
              <a:ln w="18000">
                <a:solidFill>
                  <a:prstClr val="white"/>
                </a:solidFill>
                <a:prstDash val="solid"/>
                <a:miter lim="800000"/>
              </a:ln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effectLst>
                <a:outerShdw blurRad="25500" dist="23000" dir="7020000" algn="tl">
                  <a:srgbClr val="66FFFF">
                    <a:alpha val="50000"/>
                  </a:srgbClr>
                </a:outerShdw>
              </a:effectLst>
            </a:endParaRPr>
          </a:p>
          <a:p>
            <a:pPr marL="342900" indent="-342900" algn="ctr">
              <a:spcBef>
                <a:spcPct val="20000"/>
              </a:spcBef>
            </a:pPr>
            <a:r>
              <a:rPr lang="it-IT" sz="3600" b="1" dirty="0" smtClean="0">
                <a:ln w="18000">
                  <a:solidFill>
                    <a:prstClr val="white"/>
                  </a:solidFill>
                  <a:prstDash val="solid"/>
                  <a:miter lim="800000"/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66FFFF">
                      <a:alpha val="50000"/>
                    </a:srgbClr>
                  </a:outerShdw>
                </a:effectLst>
              </a:rPr>
              <a:t>ESPERIENZA</a:t>
            </a:r>
          </a:p>
          <a:p>
            <a:pPr marL="342900" indent="-342900" algn="ctr">
              <a:spcBef>
                <a:spcPct val="20000"/>
              </a:spcBef>
            </a:pPr>
            <a:endParaRPr lang="it-IT" sz="3600" b="1" dirty="0" smtClean="0">
              <a:ln w="18000">
                <a:solidFill>
                  <a:prstClr val="white"/>
                </a:solidFill>
                <a:prstDash val="solid"/>
                <a:miter lim="800000"/>
              </a:ln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effectLst>
                <a:outerShdw blurRad="25500" dist="23000" dir="7020000" algn="tl">
                  <a:srgbClr val="66FFFF">
                    <a:alpha val="50000"/>
                  </a:srgbClr>
                </a:outerShdw>
              </a:effectLst>
            </a:endParaRPr>
          </a:p>
          <a:p>
            <a:pPr marL="342900" indent="-342900" algn="ctr">
              <a:spcBef>
                <a:spcPct val="20000"/>
              </a:spcBef>
            </a:pPr>
            <a:endParaRPr lang="it-IT" sz="3600" b="1" dirty="0" smtClean="0">
              <a:ln w="18000">
                <a:solidFill>
                  <a:prstClr val="white"/>
                </a:solidFill>
                <a:prstDash val="solid"/>
                <a:miter lim="800000"/>
              </a:ln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effectLst>
                <a:outerShdw blurRad="25500" dist="23000" dir="7020000" algn="tl">
                  <a:srgbClr val="66FFFF">
                    <a:alpha val="50000"/>
                  </a:srgbClr>
                </a:outerShdw>
              </a:effectLst>
            </a:endParaRPr>
          </a:p>
          <a:p>
            <a:pPr marL="342900" indent="-342900" algn="ctr">
              <a:spcBef>
                <a:spcPct val="20000"/>
              </a:spcBef>
            </a:pPr>
            <a:r>
              <a:rPr lang="it-IT" sz="3600" b="1" dirty="0" smtClean="0">
                <a:ln w="18000">
                  <a:solidFill>
                    <a:prstClr val="white"/>
                  </a:solidFill>
                  <a:prstDash val="solid"/>
                  <a:miter lim="800000"/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66FFFF">
                      <a:alpha val="50000"/>
                    </a:srgbClr>
                  </a:outerShdw>
                </a:effectLst>
              </a:rPr>
              <a:t>  </a:t>
            </a:r>
          </a:p>
          <a:p>
            <a:pPr marL="342900" indent="-342900" algn="ctr">
              <a:spcBef>
                <a:spcPct val="20000"/>
              </a:spcBef>
            </a:pPr>
            <a:endParaRPr lang="it-IT" sz="3600" b="1" dirty="0" smtClean="0">
              <a:ln w="18000">
                <a:solidFill>
                  <a:prstClr val="white"/>
                </a:solidFill>
                <a:prstDash val="solid"/>
                <a:miter lim="800000"/>
              </a:ln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effectLst>
                <a:outerShdw blurRad="25500" dist="23000" dir="7020000" algn="tl">
                  <a:srgbClr val="66FFFF">
                    <a:alpha val="50000"/>
                  </a:srgbClr>
                </a:outerShdw>
              </a:effectLst>
            </a:endParaRPr>
          </a:p>
        </p:txBody>
      </p:sp>
      <p:pic>
        <p:nvPicPr>
          <p:cNvPr id="5" name="Immagine 4" descr="Immagine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867479">
            <a:off x="1561104" y="1591957"/>
            <a:ext cx="1335959" cy="12940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Immagine 5" descr="Immagine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48" y="3786190"/>
            <a:ext cx="4903478" cy="25717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magine 6" descr="Immagine7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0760" y="3000372"/>
            <a:ext cx="2133600" cy="14211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Didattica ABL</a:t>
            </a:r>
            <a:endParaRPr lang="it-IT" sz="4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1000100" y="1571612"/>
            <a:ext cx="7286676" cy="33055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20000"/>
              </a:spcBef>
            </a:pPr>
            <a:endParaRPr lang="it-IT" sz="3600" b="1" dirty="0" smtClean="0">
              <a:ln w="18000">
                <a:solidFill>
                  <a:prstClr val="white"/>
                </a:solidFill>
                <a:prstDash val="solid"/>
                <a:miter lim="800000"/>
              </a:ln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effectLst>
                <a:outerShdw blurRad="25500" dist="23000" dir="7020000" algn="tl">
                  <a:srgbClr val="66FFFF">
                    <a:alpha val="50000"/>
                  </a:srgbClr>
                </a:outerShdw>
              </a:effectLst>
            </a:endParaRPr>
          </a:p>
          <a:p>
            <a:pPr marL="342900" indent="-342900" algn="ctr">
              <a:spcBef>
                <a:spcPct val="20000"/>
              </a:spcBef>
            </a:pPr>
            <a:r>
              <a:rPr lang="it-IT" sz="3600" b="1" dirty="0" smtClean="0">
                <a:ln w="18000">
                  <a:solidFill>
                    <a:prstClr val="white"/>
                  </a:solidFill>
                  <a:prstDash val="solid"/>
                  <a:miter lim="800000"/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66FFFF">
                      <a:alpha val="50000"/>
                    </a:srgbClr>
                  </a:outerShdw>
                </a:effectLst>
              </a:rPr>
              <a:t>ESPERIENZA  </a:t>
            </a:r>
          </a:p>
          <a:p>
            <a:pPr marL="342900" lvl="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come libro di favole                         </a:t>
            </a:r>
          </a:p>
          <a:p>
            <a:pPr marL="342900" lvl="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ambienti di vita già noti</a:t>
            </a:r>
          </a:p>
          <a:p>
            <a:pPr marL="342900" lvl="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disegni di bambini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Ambienti familiari</a:t>
            </a:r>
            <a:br>
              <a:rPr lang="it-IT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it-IT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corporeità e </a:t>
            </a:r>
            <a:r>
              <a:rPr lang="it-IT" sz="40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prescrittura</a:t>
            </a:r>
            <a:endParaRPr lang="it-IT" sz="4000" b="1" dirty="0" smtClean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ctr">
              <a:buNone/>
            </a:pPr>
            <a:endParaRPr lang="it-IT" dirty="0" smtClean="0"/>
          </a:p>
          <a:p>
            <a:pPr>
              <a:buNone/>
            </a:pPr>
            <a:endParaRPr lang="it-IT" dirty="0"/>
          </a:p>
        </p:txBody>
      </p:sp>
      <p:pic>
        <p:nvPicPr>
          <p:cNvPr id="4" name="Immagine 3" descr="La mia camera 300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5890" y="1628800"/>
            <a:ext cx="6332220" cy="4478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575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Ambienti familiari e spunti </a:t>
            </a:r>
            <a:br>
              <a:rPr lang="it-IT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it-IT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per leggere e parlare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ctr">
              <a:buNone/>
            </a:pPr>
            <a:endParaRPr lang="it-IT" dirty="0" smtClean="0"/>
          </a:p>
          <a:p>
            <a:pPr>
              <a:buNone/>
            </a:pPr>
            <a:endParaRPr lang="it-IT" dirty="0"/>
          </a:p>
        </p:txBody>
      </p:sp>
      <p:pic>
        <p:nvPicPr>
          <p:cNvPr id="5" name="Immagine 4" descr="Figura 28 - 600 dpi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39752" y="1556792"/>
            <a:ext cx="4643288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656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Attività di </a:t>
            </a:r>
            <a:br>
              <a:rPr lang="it-IT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it-IT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individuazione e associazione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ctr">
              <a:buNone/>
            </a:pPr>
            <a:endParaRPr lang="it-IT" dirty="0" smtClean="0"/>
          </a:p>
          <a:p>
            <a:pPr>
              <a:buNone/>
            </a:pPr>
            <a:endParaRPr lang="it-IT" dirty="0"/>
          </a:p>
        </p:txBody>
      </p:sp>
      <p:pic>
        <p:nvPicPr>
          <p:cNvPr id="4" name="Immagine 3" descr="Cucina 600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1560" y="1849120"/>
            <a:ext cx="7920880" cy="438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575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Attività di individuazione </a:t>
            </a:r>
            <a:br>
              <a:rPr lang="it-IT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it-IT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e di riconoscimento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ctr">
              <a:buNone/>
            </a:pPr>
            <a:endParaRPr lang="it-IT" dirty="0" smtClean="0"/>
          </a:p>
          <a:p>
            <a:pPr>
              <a:buNone/>
            </a:pPr>
            <a:endParaRPr lang="it-IT" dirty="0"/>
          </a:p>
        </p:txBody>
      </p:sp>
      <p:pic>
        <p:nvPicPr>
          <p:cNvPr id="4" name="Immagine 3" descr="Salotto 600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5576" y="1556792"/>
            <a:ext cx="7848872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656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Didattica ABL</a:t>
            </a:r>
            <a:endParaRPr lang="it-IT" sz="4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1000100" y="1571612"/>
            <a:ext cx="7286676" cy="33055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20000"/>
              </a:spcBef>
            </a:pPr>
            <a:r>
              <a:rPr lang="it-IT" sz="3600" b="1" dirty="0" smtClean="0">
                <a:ln w="18000">
                  <a:solidFill>
                    <a:prstClr val="white"/>
                  </a:solidFill>
                  <a:prstDash val="solid"/>
                  <a:miter lim="800000"/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66FFFF">
                      <a:alpha val="50000"/>
                    </a:srgbClr>
                  </a:outerShdw>
                </a:effectLst>
              </a:rPr>
              <a:t>EDUCABILITÀ  </a:t>
            </a:r>
          </a:p>
          <a:p>
            <a:pPr marL="342900" indent="-342900" algn="ctr">
              <a:spcBef>
                <a:spcPct val="20000"/>
              </a:spcBef>
            </a:pPr>
            <a:r>
              <a:rPr lang="it-IT" sz="3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feedback</a:t>
            </a: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della classe </a:t>
            </a:r>
          </a:p>
          <a:p>
            <a:pPr marL="34290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apprendimenti attivi </a:t>
            </a:r>
          </a:p>
          <a:p>
            <a:pPr marL="342900" indent="-342900" algn="ctr">
              <a:spcBef>
                <a:spcPct val="20000"/>
              </a:spcBef>
            </a:pPr>
            <a:endParaRPr lang="it-IT" sz="3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342900" lvl="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programmazione dinamica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Didattica ABL</a:t>
            </a:r>
            <a:endParaRPr lang="it-IT" sz="4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785786" y="1571612"/>
            <a:ext cx="7643866" cy="33055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20000"/>
              </a:spcBef>
            </a:pPr>
            <a:r>
              <a:rPr lang="it-IT" sz="3600" b="1" smtClean="0">
                <a:ln w="18000">
                  <a:solidFill>
                    <a:prstClr val="white"/>
                  </a:solidFill>
                  <a:prstDash val="solid"/>
                  <a:miter lim="800000"/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66FFFF">
                      <a:alpha val="50000"/>
                    </a:srgbClr>
                  </a:outerShdw>
                </a:effectLst>
              </a:rPr>
              <a:t>EDUCABILITÀ  </a:t>
            </a:r>
            <a:endParaRPr lang="it-IT" sz="3600" b="1" dirty="0" smtClean="0">
              <a:ln w="18000">
                <a:solidFill>
                  <a:prstClr val="white"/>
                </a:solidFill>
                <a:prstDash val="solid"/>
                <a:miter lim="800000"/>
              </a:ln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effectLst>
                <a:outerShdw blurRad="25500" dist="23000" dir="7020000" algn="tl">
                  <a:srgbClr val="66FFFF">
                    <a:alpha val="50000"/>
                  </a:srgbClr>
                </a:outerShdw>
              </a:effectLst>
            </a:endParaRPr>
          </a:p>
          <a:p>
            <a:pPr indent="127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strumenti per valutare l’educabilità </a:t>
            </a:r>
          </a:p>
          <a:p>
            <a:pPr indent="12700" algn="ctr">
              <a:spcBef>
                <a:spcPct val="20000"/>
              </a:spcBef>
            </a:pPr>
            <a:endParaRPr lang="it-IT" sz="3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indent="127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identità cognitiva docente/studente </a:t>
            </a:r>
          </a:p>
          <a:p>
            <a:pPr marL="342900" indent="-342900" algn="ctr">
              <a:spcBef>
                <a:spcPct val="20000"/>
              </a:spcBef>
            </a:pPr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modelli insegnamento/apprendimento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Attività didattiche e laboratoriali per la scuola dell'infanzia e la scuola primaria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ctr">
              <a:buNone/>
            </a:pPr>
            <a:endParaRPr lang="it-IT" dirty="0" smtClean="0"/>
          </a:p>
          <a:p>
            <a:pPr>
              <a:buNone/>
            </a:pPr>
            <a:endParaRPr lang="it-IT" dirty="0"/>
          </a:p>
        </p:txBody>
      </p:sp>
      <p:pic>
        <p:nvPicPr>
          <p:cNvPr id="4" name="Immagine 3" descr="L'approccio-bioeducativo-INS-590-0016-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0826" y="1928802"/>
            <a:ext cx="2440213" cy="343506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5" name="CasellaDiTesto 4"/>
          <p:cNvSpPr txBox="1"/>
          <p:nvPr/>
        </p:nvSpPr>
        <p:spPr>
          <a:xfrm>
            <a:off x="714348" y="2000240"/>
            <a:ext cx="785818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20000"/>
              </a:spcBef>
            </a:pPr>
            <a:r>
              <a:rPr lang="it-IT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Flavia Santoianni e … </a:t>
            </a:r>
          </a:p>
          <a:p>
            <a:pPr algn="just">
              <a:spcBef>
                <a:spcPct val="20000"/>
              </a:spcBef>
            </a:pPr>
            <a:r>
              <a:rPr lang="it-IT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Marina Capasso - Emilia Cilento</a:t>
            </a:r>
          </a:p>
          <a:p>
            <a:pPr lvl="0" algn="just">
              <a:spcBef>
                <a:spcPct val="20000"/>
              </a:spcBef>
            </a:pPr>
            <a:r>
              <a:rPr lang="it-IT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Emilia Lamberti - Marialuisa Maiorano</a:t>
            </a:r>
          </a:p>
          <a:p>
            <a:pPr lvl="0" algn="just">
              <a:spcBef>
                <a:spcPct val="20000"/>
              </a:spcBef>
            </a:pPr>
            <a:r>
              <a:rPr lang="it-IT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Marialuisa Maresca - Chiara Oliveri</a:t>
            </a:r>
          </a:p>
          <a:p>
            <a:pPr lvl="0" algn="just">
              <a:spcBef>
                <a:spcPct val="20000"/>
              </a:spcBef>
            </a:pPr>
            <a:r>
              <a:rPr lang="it-IT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Silvana Onorato - Rosanna Riccio</a:t>
            </a:r>
          </a:p>
          <a:p>
            <a:pPr lvl="0" algn="just">
              <a:spcBef>
                <a:spcPct val="20000"/>
              </a:spcBef>
            </a:pPr>
            <a:r>
              <a:rPr lang="it-IT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Claudia Sabatano e Monica Sorrentino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Personalizzato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1935</TotalTime>
  <Words>353</Words>
  <Application>Microsoft Office PowerPoint</Application>
  <PresentationFormat>Presentazione su schermo (4:3)</PresentationFormat>
  <Paragraphs>177</Paragraphs>
  <Slides>34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34</vt:i4>
      </vt:variant>
    </vt:vector>
  </HeadingPairs>
  <TitlesOfParts>
    <vt:vector size="35" baseType="lpstr">
      <vt:lpstr>Tema di Office</vt:lpstr>
      <vt:lpstr>  http://approcciobioeducativolettoscrittura.wordpress.com  </vt:lpstr>
      <vt:lpstr>Didattica ABL</vt:lpstr>
      <vt:lpstr>Didattica ABL</vt:lpstr>
      <vt:lpstr>Didattica ABL</vt:lpstr>
      <vt:lpstr>Didattica ABL</vt:lpstr>
      <vt:lpstr>Didattica ABL</vt:lpstr>
      <vt:lpstr>Schede implicite</vt:lpstr>
      <vt:lpstr>Lettere e colori</vt:lpstr>
      <vt:lpstr>Didattica ABL</vt:lpstr>
      <vt:lpstr>Didattica ABL</vt:lpstr>
      <vt:lpstr>Didattica ABL</vt:lpstr>
      <vt:lpstr>Didattica ABL</vt:lpstr>
      <vt:lpstr>Didattica ABL</vt:lpstr>
      <vt:lpstr>Didattica ABL</vt:lpstr>
      <vt:lpstr>Didattica ABL</vt:lpstr>
      <vt:lpstr>Didattica ABL</vt:lpstr>
      <vt:lpstr>Rapporto tra spazialità e pensiero nelle fasi di comprensione</vt:lpstr>
      <vt:lpstr>Rapporto tra spazialità e pensiero nelle fasi di elaborazione</vt:lpstr>
      <vt:lpstr>Costruzione del discorso</vt:lpstr>
      <vt:lpstr>Didattica ABL</vt:lpstr>
      <vt:lpstr>Didattica ABL</vt:lpstr>
      <vt:lpstr>Didattica ABL</vt:lpstr>
      <vt:lpstr>Didattica ABL</vt:lpstr>
      <vt:lpstr>Didattica ABL</vt:lpstr>
      <vt:lpstr>Didattica ABL</vt:lpstr>
      <vt:lpstr>Didattica ABL</vt:lpstr>
      <vt:lpstr>Didattica ABL</vt:lpstr>
      <vt:lpstr>Ambienti familiari corporeità e prescrittura</vt:lpstr>
      <vt:lpstr>Ambienti familiari e spunti  per leggere e parlare</vt:lpstr>
      <vt:lpstr>Attività di  individuazione e associazione</vt:lpstr>
      <vt:lpstr>Attività di individuazione  e di riconoscimento</vt:lpstr>
      <vt:lpstr>Didattica ABL</vt:lpstr>
      <vt:lpstr>Didattica ABL</vt:lpstr>
      <vt:lpstr>Attività didattiche e laboratoriali per la scuola dell'infanzia e la scuola primaria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Identikit n.1</dc:title>
  <dc:creator>Flavia</dc:creator>
  <cp:lastModifiedBy>Flavia</cp:lastModifiedBy>
  <cp:revision>590</cp:revision>
  <dcterms:created xsi:type="dcterms:W3CDTF">2011-05-01T14:01:35Z</dcterms:created>
  <dcterms:modified xsi:type="dcterms:W3CDTF">2012-10-09T17:27:44Z</dcterms:modified>
</cp:coreProperties>
</file>