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5"/>
  </p:handoutMasterIdLst>
  <p:sldIdLst>
    <p:sldId id="257" r:id="rId2"/>
    <p:sldId id="358" r:id="rId3"/>
    <p:sldId id="328" r:id="rId4"/>
    <p:sldId id="350" r:id="rId5"/>
    <p:sldId id="335" r:id="rId6"/>
    <p:sldId id="372" r:id="rId7"/>
    <p:sldId id="354" r:id="rId8"/>
    <p:sldId id="355" r:id="rId9"/>
    <p:sldId id="351" r:id="rId10"/>
    <p:sldId id="352" r:id="rId11"/>
    <p:sldId id="353" r:id="rId12"/>
    <p:sldId id="369" r:id="rId13"/>
    <p:sldId id="375" r:id="rId14"/>
    <p:sldId id="359" r:id="rId15"/>
    <p:sldId id="376" r:id="rId16"/>
    <p:sldId id="362" r:id="rId17"/>
    <p:sldId id="365" r:id="rId18"/>
    <p:sldId id="366" r:id="rId19"/>
    <p:sldId id="367" r:id="rId20"/>
    <p:sldId id="368" r:id="rId21"/>
    <p:sldId id="371" r:id="rId22"/>
    <p:sldId id="373" r:id="rId23"/>
    <p:sldId id="374" r:id="rId24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003A"/>
    <a:srgbClr val="000066"/>
    <a:srgbClr val="003366"/>
    <a:srgbClr val="00CC66"/>
    <a:srgbClr val="CC66FF"/>
    <a:srgbClr val="FF9966"/>
    <a:srgbClr val="9999FF"/>
    <a:srgbClr val="FF7C8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2679" autoAdjust="0"/>
  </p:normalViewPr>
  <p:slideViewPr>
    <p:cSldViewPr>
      <p:cViewPr>
        <p:scale>
          <a:sx n="70" d="100"/>
          <a:sy n="70" d="100"/>
        </p:scale>
        <p:origin x="-1302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45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2982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363" cy="511731"/>
          </a:xfrm>
          <a:prstGeom prst="rect">
            <a:avLst/>
          </a:prstGeom>
        </p:spPr>
        <p:txBody>
          <a:bodyPr vert="horz" lIns="94009" tIns="47005" rIns="94009" bIns="47005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4009" tIns="47005" rIns="94009" bIns="47005" rtlCol="0"/>
          <a:lstStyle>
            <a:lvl1pPr algn="r">
              <a:defRPr sz="1200"/>
            </a:lvl1pPr>
          </a:lstStyle>
          <a:p>
            <a:fld id="{CDA9BD76-E681-4FCA-8DDC-628C8289FD47}" type="datetimeFigureOut">
              <a:rPr lang="it-IT" smtClean="0"/>
              <a:pPr/>
              <a:t>04/11/2012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258"/>
            <a:ext cx="3076363" cy="511731"/>
          </a:xfrm>
          <a:prstGeom prst="rect">
            <a:avLst/>
          </a:prstGeom>
        </p:spPr>
        <p:txBody>
          <a:bodyPr vert="horz" lIns="94009" tIns="47005" rIns="94009" bIns="47005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4" y="9721258"/>
            <a:ext cx="3076363" cy="511731"/>
          </a:xfrm>
          <a:prstGeom prst="rect">
            <a:avLst/>
          </a:prstGeom>
        </p:spPr>
        <p:txBody>
          <a:bodyPr vert="horz" lIns="94009" tIns="47005" rIns="94009" bIns="47005" rtlCol="0" anchor="b"/>
          <a:lstStyle>
            <a:lvl1pPr algn="r">
              <a:defRPr sz="1200"/>
            </a:lvl1pPr>
          </a:lstStyle>
          <a:p>
            <a:fld id="{2C986703-3F22-432B-98B4-76B98D46D042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3420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04/11/2012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04/11/2012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04/11/2012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04/11/2012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04/11/2012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04/11/2012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04/11/2012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04/11/2012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04/11/2012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04/11/2012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04/11/2012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04/11/2012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5733256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it-IT" sz="36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it-IT" sz="36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t-IT" sz="3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it-IT" sz="3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</a:rPr>
              <a:t>http://pedagogiadidattica.wordpress.com</a:t>
            </a:r>
            <a:r>
              <a:rPr lang="it-IT" sz="3600" b="1" dirty="0" smtClean="0"/>
              <a:t/>
            </a:r>
            <a:br>
              <a:rPr lang="it-IT" sz="3600" b="1" dirty="0" smtClean="0"/>
            </a:br>
            <a:r>
              <a:rPr lang="it-IT" sz="4000" dirty="0" smtClean="0"/>
              <a:t/>
            </a:r>
            <a:br>
              <a:rPr lang="it-IT" sz="4000" dirty="0" smtClean="0"/>
            </a:b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26838" y="-19320"/>
            <a:ext cx="9144000" cy="3448319"/>
          </a:xfrm>
          <a:effectLst/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buNone/>
            </a:pPr>
            <a:endParaRPr lang="it-IT" sz="2400" b="1" i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alibri" pitchFamily="34" charset="0"/>
            </a:endParaRPr>
          </a:p>
          <a:p>
            <a:pPr algn="ctr">
              <a:buNone/>
            </a:pPr>
            <a:endParaRPr lang="it-IT" sz="40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algn="ctr">
              <a:buNone/>
            </a:pPr>
            <a:r>
              <a:rPr lang="it-IT" sz="4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SCIENZE bioeducativE                                         </a:t>
            </a:r>
            <a:r>
              <a:rPr lang="it-IT" sz="4800" b="1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passato presente futuro</a:t>
            </a:r>
          </a:p>
          <a:p>
            <a:pPr algn="ctr">
              <a:buNone/>
            </a:pPr>
            <a:endParaRPr lang="it-IT" sz="58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>
              <a:buNone/>
            </a:pPr>
            <a:endParaRPr lang="it-IT" sz="28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39552" y="3429000"/>
            <a:ext cx="813690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Prof. Flavia Santoianni </a:t>
            </a: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defRPr/>
            </a:pPr>
            <a:r>
              <a:rPr lang="it-IT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Dipartimento di Filosofia</a:t>
            </a:r>
            <a:r>
              <a:rPr lang="it-IT" sz="3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it-IT" sz="3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it-IT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Università </a:t>
            </a:r>
            <a:r>
              <a:rPr lang="it-IT" sz="3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 Napoli Federico </a:t>
            </a:r>
            <a:r>
              <a:rPr lang="it-IT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II</a:t>
            </a:r>
          </a:p>
          <a:p>
            <a:pPr>
              <a:defRPr/>
            </a:pPr>
            <a:r>
              <a:rPr lang="it-IT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  <a:ea typeface="+mj-ea"/>
                <a:cs typeface="+mj-cs"/>
              </a:rPr>
              <a:t>bes@unina.it</a:t>
            </a:r>
          </a:p>
          <a:p>
            <a:endParaRPr lang="it-IT" sz="2000" dirty="0"/>
          </a:p>
        </p:txBody>
      </p:sp>
      <p:pic>
        <p:nvPicPr>
          <p:cNvPr id="5" name="Picture 2" descr="http://www.scienzebioeducative.it/img/logo_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176" y="3573016"/>
            <a:ext cx="2228850" cy="13716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fontAlgn="base">
              <a:spcAft>
                <a:spcPct val="0"/>
              </a:spcAft>
            </a:pPr>
            <a:r>
              <a:rPr lang="it-IT" sz="4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BIOEDUCATIONAL SCIENCES</a:t>
            </a: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spcBef>
                <a:spcPct val="20000"/>
              </a:spcBef>
              <a:buFont typeface="Wingdings" pitchFamily="2" charset="2"/>
              <a:buChar char="ü"/>
            </a:pPr>
            <a:endParaRPr lang="it-IT" sz="4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571500" indent="-57150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Quando</a:t>
            </a:r>
            <a:r>
              <a:rPr lang="it-IT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si sono sviluppate?</a:t>
            </a:r>
          </a:p>
          <a:p>
            <a:pPr marL="571500" indent="-57150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Quali</a:t>
            </a:r>
            <a:r>
              <a:rPr lang="it-IT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sono le linee di ricerca?</a:t>
            </a:r>
          </a:p>
          <a:p>
            <a:pPr marL="571500" indent="-57150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Dove</a:t>
            </a:r>
            <a:r>
              <a:rPr lang="it-IT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vanno gli ultimi trends?</a:t>
            </a:r>
          </a:p>
          <a:p>
            <a:pPr marL="571500" indent="-57150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Cosa</a:t>
            </a:r>
            <a:r>
              <a:rPr lang="it-IT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è stato scritto?</a:t>
            </a:r>
          </a:p>
        </p:txBody>
      </p:sp>
    </p:spTree>
    <p:extLst>
      <p:ext uri="{BB962C8B-B14F-4D97-AF65-F5344CB8AC3E}">
        <p14:creationId xmlns:p14="http://schemas.microsoft.com/office/powerpoint/2010/main" val="388076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it-IT" sz="4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BIOEDUCATIONAL SCIENCES</a:t>
            </a:r>
            <a:endParaRPr lang="it-IT" sz="4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25963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scienze bioeducative </a:t>
            </a:r>
          </a:p>
          <a:p>
            <a:pPr lvl="0" algn="ctr">
              <a:buNone/>
            </a:pPr>
            <a:r>
              <a:rPr lang="it-IT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  <a:ea typeface="+mj-ea"/>
                <a:cs typeface="+mj-cs"/>
              </a:rPr>
              <a:t>http://scienzebioeducative.</a:t>
            </a: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</a:rPr>
              <a:t> wordpress.com</a:t>
            </a:r>
            <a:endParaRPr lang="it-IT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Anello 3"/>
          <p:cNvSpPr/>
          <p:nvPr/>
        </p:nvSpPr>
        <p:spPr>
          <a:xfrm>
            <a:off x="3786182" y="4143380"/>
            <a:ext cx="1643074" cy="1643074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500694" y="4429132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neuroscienze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14348" y="5643578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scienze biologiche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500166" y="357187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formazione</a:t>
            </a:r>
          </a:p>
        </p:txBody>
      </p:sp>
      <p:sp>
        <p:nvSpPr>
          <p:cNvPr id="8" name="Freccia ad arco 7"/>
          <p:cNvSpPr/>
          <p:nvPr/>
        </p:nvSpPr>
        <p:spPr>
          <a:xfrm rot="1665115">
            <a:off x="4344014" y="3510085"/>
            <a:ext cx="1367720" cy="119965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9402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9" name="Freccia ad arco 8"/>
          <p:cNvSpPr/>
          <p:nvPr/>
        </p:nvSpPr>
        <p:spPr>
          <a:xfrm rot="8550118">
            <a:off x="4494159" y="5047261"/>
            <a:ext cx="1367720" cy="119965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9402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0" name="Freccia ad arco 9"/>
          <p:cNvSpPr/>
          <p:nvPr/>
        </p:nvSpPr>
        <p:spPr>
          <a:xfrm rot="15983078">
            <a:off x="2943320" y="4383293"/>
            <a:ext cx="1367720" cy="119965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9402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fontAlgn="base">
              <a:spcAft>
                <a:spcPct val="0"/>
              </a:spcAft>
            </a:pPr>
            <a:r>
              <a:rPr lang="it-IT" sz="4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BIOEDUCATIONAL SCIENCES</a:t>
            </a: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20000"/>
              </a:spcBef>
            </a:pP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comprensione </a:t>
            </a:r>
            <a:r>
              <a:rPr lang="it-IT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olistica sistema uomo </a:t>
            </a:r>
          </a:p>
          <a:p>
            <a:pPr marL="342900" lvl="0" indent="-342900" algn="just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relazione dialogica con scienza</a:t>
            </a:r>
          </a:p>
          <a:p>
            <a:pPr marL="342900" lvl="0" indent="-342900" algn="just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 algn="just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correlazione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mente-cervello </a:t>
            </a:r>
          </a:p>
          <a:p>
            <a:pPr marL="342900" lvl="0" indent="-342900" algn="just">
              <a:spcBef>
                <a:spcPct val="20000"/>
              </a:spcBef>
            </a:pP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interazione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organismo-ambiente</a:t>
            </a:r>
          </a:p>
          <a:p>
            <a:pPr marL="342900" lvl="0" indent="-342900" algn="just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intreccio di prospettive </a:t>
            </a: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entanglement</a:t>
            </a:r>
            <a:endParaRPr lang="it-IT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658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fontAlgn="base">
              <a:spcAft>
                <a:spcPct val="0"/>
              </a:spcAft>
            </a:pPr>
            <a:r>
              <a:rPr lang="it-IT" sz="4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SVILUPPO STORICO BES</a:t>
            </a:r>
            <a:endParaRPr lang="it-IT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4635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it-IT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Durkheim 1911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teoria pratica sviluppo</a:t>
            </a:r>
            <a:endParaRPr lang="it-IT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 algn="just">
              <a:spcBef>
                <a:spcPct val="20000"/>
              </a:spcBef>
            </a:pPr>
            <a:r>
              <a:rPr lang="it-IT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Dewey 1929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biologia fonte pedagogia? </a:t>
            </a:r>
          </a:p>
          <a:p>
            <a:pPr marL="342900" indent="-342900" algn="just">
              <a:spcBef>
                <a:spcPct val="20000"/>
              </a:spcBef>
            </a:pPr>
            <a:endParaRPr lang="it-IT" sz="32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342900" indent="-342900" algn="just">
              <a:spcBef>
                <a:spcPct val="20000"/>
              </a:spcBef>
            </a:pPr>
            <a:r>
              <a:rPr lang="it-IT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 Bartolomeis 1953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trasferimento dati</a:t>
            </a:r>
          </a:p>
          <a:p>
            <a:pPr marL="342900" indent="-342900" algn="just">
              <a:spcBef>
                <a:spcPct val="20000"/>
              </a:spcBef>
            </a:pPr>
            <a:r>
              <a:rPr lang="it-IT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Visalberghi 1965 1978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nesso implicito</a:t>
            </a:r>
          </a:p>
          <a:p>
            <a:pPr marL="342900" indent="-342900" algn="just">
              <a:spcBef>
                <a:spcPct val="20000"/>
              </a:spcBef>
            </a:pPr>
            <a:r>
              <a:rPr lang="it-IT" sz="3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Debesse Mialaret 1971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bio-</a:t>
            </a:r>
            <a:r>
              <a:rPr lang="fr-FR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pédagogie</a:t>
            </a:r>
          </a:p>
          <a:p>
            <a:pPr marL="342900" indent="-342900" algn="just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fontAlgn="base">
              <a:spcAft>
                <a:spcPct val="0"/>
              </a:spcAft>
            </a:pPr>
            <a:r>
              <a:rPr lang="it-IT" sz="4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SVILUPPO STORICO BES</a:t>
            </a:r>
            <a:endParaRPr lang="it-IT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74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20000"/>
              </a:spcBef>
            </a:pPr>
            <a:r>
              <a:rPr lang="it-IT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Laporta </a:t>
            </a:r>
            <a:r>
              <a:rPr lang="it-IT" sz="3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1980 </a:t>
            </a:r>
            <a:r>
              <a:rPr lang="it-IT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1996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scienza empirica</a:t>
            </a:r>
          </a:p>
          <a:p>
            <a:pPr marL="342900" indent="-342900" algn="just">
              <a:spcBef>
                <a:spcPct val="20000"/>
              </a:spcBef>
            </a:pPr>
            <a:endParaRPr lang="it-IT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342900" indent="-342900" algn="just">
              <a:spcBef>
                <a:spcPct val="20000"/>
              </a:spcBef>
            </a:pPr>
            <a:r>
              <a:rPr lang="it-IT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Frauenfelder </a:t>
            </a:r>
            <a:r>
              <a:rPr lang="it-IT" sz="3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1983 </a:t>
            </a:r>
            <a:endParaRPr lang="it-IT" sz="32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342900" indent="-342900" algn="just">
              <a:spcBef>
                <a:spcPct val="20000"/>
              </a:spcBef>
            </a:pP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bios e logos: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biopedagogia?</a:t>
            </a:r>
          </a:p>
          <a:p>
            <a:pPr marL="342900" indent="-342900" algn="just">
              <a:spcBef>
                <a:spcPct val="20000"/>
              </a:spcBef>
            </a:pPr>
            <a:r>
              <a:rPr lang="it-IT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Frauenfelder Santoianni 2002 </a:t>
            </a:r>
          </a:p>
          <a:p>
            <a:pPr marL="342900" indent="-342900" algn="just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scienze</a:t>
            </a:r>
            <a:r>
              <a:rPr lang="it-IT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bioeducative</a:t>
            </a:r>
            <a:endParaRPr lang="it-IT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913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sz="4000" b="1" cap="all" dirty="0" smtClean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LINEE RICERCA BES </a:t>
            </a:r>
            <a:endParaRPr lang="it-IT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dirty="0" smtClean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22533" name="AutoShape 5"/>
          <p:cNvSpPr>
            <a:spLocks noChangeArrowheads="1"/>
          </p:cNvSpPr>
          <p:nvPr/>
        </p:nvSpPr>
        <p:spPr bwMode="auto">
          <a:xfrm>
            <a:off x="2916238" y="2852738"/>
            <a:ext cx="3241675" cy="2303462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7620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endParaRPr lang="it-IT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74086" name="Text Box 6"/>
          <p:cNvSpPr txBox="1">
            <a:spLocks noChangeArrowheads="1"/>
          </p:cNvSpPr>
          <p:nvPr/>
        </p:nvSpPr>
        <p:spPr bwMode="auto">
          <a:xfrm>
            <a:off x="3546909" y="2026334"/>
            <a:ext cx="19803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individuo</a:t>
            </a:r>
          </a:p>
        </p:txBody>
      </p:sp>
      <p:sp>
        <p:nvSpPr>
          <p:cNvPr id="174087" name="Text Box 7"/>
          <p:cNvSpPr txBox="1">
            <a:spLocks noChangeArrowheads="1"/>
          </p:cNvSpPr>
          <p:nvPr/>
        </p:nvSpPr>
        <p:spPr bwMode="auto">
          <a:xfrm>
            <a:off x="179512" y="5231388"/>
            <a:ext cx="360032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sistema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adattivo</a:t>
            </a:r>
            <a:endParaRPr lang="it-IT" dirty="0"/>
          </a:p>
        </p:txBody>
      </p:sp>
      <p:sp>
        <p:nvSpPr>
          <p:cNvPr id="174088" name="Text Box 8"/>
          <p:cNvSpPr txBox="1">
            <a:spLocks noChangeArrowheads="1"/>
          </p:cNvSpPr>
          <p:nvPr/>
        </p:nvSpPr>
        <p:spPr bwMode="auto">
          <a:xfrm>
            <a:off x="5557010" y="5218792"/>
            <a:ext cx="23993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conoscenza</a:t>
            </a:r>
            <a:endParaRPr lang="it-IT" dirty="0"/>
          </a:p>
        </p:txBody>
      </p:sp>
      <p:sp>
        <p:nvSpPr>
          <p:cNvPr id="22537" name="AutoShape 9"/>
          <p:cNvSpPr>
            <a:spLocks noChangeArrowheads="1"/>
          </p:cNvSpPr>
          <p:nvPr/>
        </p:nvSpPr>
        <p:spPr bwMode="auto">
          <a:xfrm>
            <a:off x="6156325" y="3357563"/>
            <a:ext cx="576263" cy="1079500"/>
          </a:xfrm>
          <a:prstGeom prst="curvedLeftArrow">
            <a:avLst>
              <a:gd name="adj1" fmla="val 37466"/>
              <a:gd name="adj2" fmla="val 74931"/>
              <a:gd name="adj3" fmla="val 33333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2538" name="AutoShape 10"/>
          <p:cNvSpPr>
            <a:spLocks noChangeArrowheads="1"/>
          </p:cNvSpPr>
          <p:nvPr/>
        </p:nvSpPr>
        <p:spPr bwMode="auto">
          <a:xfrm flipH="1" flipV="1">
            <a:off x="2339975" y="3284538"/>
            <a:ext cx="576263" cy="1079500"/>
          </a:xfrm>
          <a:prstGeom prst="curvedLeftArrow">
            <a:avLst>
              <a:gd name="adj1" fmla="val 37466"/>
              <a:gd name="adj2" fmla="val 74931"/>
              <a:gd name="adj3" fmla="val 33333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2539" name="AutoShape 11"/>
          <p:cNvSpPr>
            <a:spLocks noChangeArrowheads="1"/>
          </p:cNvSpPr>
          <p:nvPr/>
        </p:nvSpPr>
        <p:spPr bwMode="auto">
          <a:xfrm rot="5632897">
            <a:off x="4175919" y="5337969"/>
            <a:ext cx="576262" cy="1079500"/>
          </a:xfrm>
          <a:prstGeom prst="curvedLeftArrow">
            <a:avLst>
              <a:gd name="adj1" fmla="val 37466"/>
              <a:gd name="adj2" fmla="val 74931"/>
              <a:gd name="adj3" fmla="val 33333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13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sz="4000" b="1" cap="all" dirty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LINEE RICERCA BES </a:t>
            </a:r>
            <a:endParaRPr lang="it-IT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dirty="0" smtClean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1000100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20000"/>
              </a:spcBef>
            </a:pP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prospettive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epigenetiche</a:t>
            </a:r>
          </a:p>
          <a:p>
            <a:pPr marL="342900" indent="-342900" algn="just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	sinergia geni ambiente</a:t>
            </a:r>
          </a:p>
          <a:p>
            <a:pPr marL="342900" indent="-342900" algn="just">
              <a:spcBef>
                <a:spcPct val="20000"/>
              </a:spcBef>
            </a:pP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prospettive biodinamiche</a:t>
            </a:r>
          </a:p>
          <a:p>
            <a:pPr marL="342900" indent="-342900" algn="just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	sinergia struttura funzione</a:t>
            </a:r>
          </a:p>
          <a:p>
            <a:pPr marL="342900" indent="-342900" algn="just">
              <a:spcBef>
                <a:spcPct val="20000"/>
              </a:spcBef>
            </a:pP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prospettive sinergiche</a:t>
            </a:r>
          </a:p>
          <a:p>
            <a:pPr marL="342900" indent="-342900" algn="just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	sinergia cultura cognizione</a:t>
            </a:r>
            <a:endParaRPr lang="it-IT" sz="32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404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fontAlgn="base">
              <a:spcAft>
                <a:spcPct val="0"/>
              </a:spcAft>
            </a:pPr>
            <a:r>
              <a:rPr lang="it-IT" sz="4000" b="1" cap="all" dirty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LINEE RICERCA BES </a:t>
            </a:r>
            <a:endParaRPr lang="it-IT" sz="4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30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it-IT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approccio </a:t>
            </a: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integrativo</a:t>
            </a:r>
          </a:p>
          <a:p>
            <a:pPr marL="342900" lvl="0" indent="-342900" algn="just">
              <a:spcBef>
                <a:spcPct val="20000"/>
              </a:spcBef>
            </a:pP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</a:p>
          <a:p>
            <a:pPr marL="342900" lvl="0" indent="-342900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apprendimento – conoscenza</a:t>
            </a:r>
          </a:p>
          <a:p>
            <a:pPr marL="342900" lvl="0" indent="-342900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individuale – collettivo </a:t>
            </a:r>
          </a:p>
          <a:p>
            <a:pPr marL="342900" lvl="0" indent="-342900">
              <a:spcBef>
                <a:spcPct val="20000"/>
              </a:spcBef>
            </a:pP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evoluzione biologica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– culturale</a:t>
            </a:r>
          </a:p>
        </p:txBody>
      </p:sp>
    </p:spTree>
    <p:extLst>
      <p:ext uri="{BB962C8B-B14F-4D97-AF65-F5344CB8AC3E}">
        <p14:creationId xmlns:p14="http://schemas.microsoft.com/office/powerpoint/2010/main" val="155065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fontAlgn="base">
              <a:spcAft>
                <a:spcPct val="0"/>
              </a:spcAft>
            </a:pPr>
            <a:r>
              <a:rPr lang="it-IT" sz="4000" b="1" cap="all" dirty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LINEE RICERCA BES </a:t>
            </a:r>
            <a:endParaRPr lang="it-IT" sz="4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conoscenza incorporata</a:t>
            </a:r>
            <a:endParaRPr lang="it-IT" sz="3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soggettività </a:t>
            </a:r>
          </a:p>
          <a:p>
            <a:pPr marL="342900" lvl="0" indent="-342900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identità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cognitiva</a:t>
            </a:r>
          </a:p>
          <a:p>
            <a:pPr marL="342900" lvl="0" indent="-342900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differenti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modalità elaborative </a:t>
            </a: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educabilità</a:t>
            </a:r>
            <a:endParaRPr lang="it-IT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684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fontAlgn="base">
              <a:spcAft>
                <a:spcPct val="0"/>
              </a:spcAft>
            </a:pPr>
            <a:r>
              <a:rPr lang="it-IT" sz="4000" b="1" cap="all" dirty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LINEE RICERCA BES </a:t>
            </a:r>
            <a:endParaRPr lang="it-IT" sz="4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20000"/>
              </a:spcBef>
            </a:pP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premessa </a:t>
            </a:r>
            <a:r>
              <a:rPr lang="it-IT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ai processi formativi</a:t>
            </a:r>
          </a:p>
          <a:p>
            <a:pPr marL="342900" lvl="0" indent="-342900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vincoli e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possibilità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dell'educare</a:t>
            </a:r>
          </a:p>
          <a:p>
            <a:pPr marL="342900" lvl="0" indent="-342900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condizioni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 modificabilità </a:t>
            </a:r>
          </a:p>
          <a:p>
            <a:pPr marL="342900" lvl="0" indent="-342900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interazione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dinamica contestuale</a:t>
            </a:r>
          </a:p>
          <a:p>
            <a:pPr marL="342900" lvl="0" indent="-342900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criteri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 sviluppo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adattivo </a:t>
            </a:r>
            <a:endParaRPr lang="it-IT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085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fontAlgn="base">
              <a:spcAft>
                <a:spcPct val="0"/>
              </a:spcAft>
            </a:pPr>
            <a:r>
              <a:rPr lang="it-IT" sz="4000" b="1" cap="all" dirty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LINEE RICERCA BES </a:t>
            </a:r>
            <a:endParaRPr lang="it-IT" sz="4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20000"/>
              </a:spcBef>
            </a:pPr>
            <a:r>
              <a:rPr lang="it-IT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educabilità della mente </a:t>
            </a:r>
          </a:p>
          <a:p>
            <a:pPr marL="342900" lvl="0" indent="-342900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emotività </a:t>
            </a:r>
            <a:r>
              <a:rPr lang="it-IT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+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elaborazione cognitiva</a:t>
            </a:r>
          </a:p>
          <a:p>
            <a:pPr marL="342900" lvl="0" indent="-342900">
              <a:spcBef>
                <a:spcPct val="20000"/>
              </a:spcBef>
            </a:pP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percezione </a:t>
            </a:r>
            <a:r>
              <a:rPr lang="it-IT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+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elaborazione superiore</a:t>
            </a:r>
          </a:p>
          <a:p>
            <a:pPr marL="342900" lvl="0" indent="-342900">
              <a:spcBef>
                <a:spcPct val="20000"/>
              </a:spcBef>
            </a:pP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implicito </a:t>
            </a: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+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esplicito</a:t>
            </a:r>
          </a:p>
          <a:p>
            <a:pPr marL="342900" lvl="0" indent="-342900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esperienza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adattamento</a:t>
            </a:r>
          </a:p>
        </p:txBody>
      </p:sp>
    </p:spTree>
    <p:extLst>
      <p:ext uri="{BB962C8B-B14F-4D97-AF65-F5344CB8AC3E}">
        <p14:creationId xmlns:p14="http://schemas.microsoft.com/office/powerpoint/2010/main" val="149959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fontAlgn="base">
              <a:spcAft>
                <a:spcPct val="0"/>
              </a:spcAft>
            </a:pPr>
            <a:r>
              <a:rPr lang="it-IT" sz="4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SEMPLESSITA’</a:t>
            </a:r>
            <a:endParaRPr lang="it-IT" sz="4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467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indent="12700" algn="just">
              <a:spcBef>
                <a:spcPct val="20000"/>
              </a:spcBef>
            </a:pP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Una </a:t>
            </a:r>
            <a:r>
              <a:rPr lang="it-IT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delle rivoluzioni dell'evoluzione è quella di avere trasformato l'organizzazione </a:t>
            </a: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spaziale … </a:t>
            </a:r>
            <a:r>
              <a:rPr lang="it-IT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in uno strumento eccezionale che permette di manipolare mentalmente lo spazio e, soprattutto, di creare </a:t>
            </a: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concetti.</a:t>
            </a:r>
          </a:p>
          <a:p>
            <a:pPr marL="1588" indent="12700" algn="just">
              <a:spcBef>
                <a:spcPct val="20000"/>
              </a:spcBef>
            </a:pPr>
            <a:endParaRPr lang="it-IT" sz="24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1588" indent="12700" algn="just">
              <a:spcBef>
                <a:spcPct val="20000"/>
              </a:spcBef>
            </a:pPr>
            <a:r>
              <a:rPr lang="it-IT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Berthoz </a:t>
            </a:r>
            <a:r>
              <a:rPr lang="it-IT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A. (2011), </a:t>
            </a:r>
            <a:r>
              <a:rPr lang="it-IT" sz="2400" b="1" i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La semplessità</a:t>
            </a:r>
            <a:r>
              <a:rPr lang="it-IT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 Codice Edizioni, Torino, pag. 130.</a:t>
            </a:r>
          </a:p>
        </p:txBody>
      </p:sp>
    </p:spTree>
    <p:extLst>
      <p:ext uri="{BB962C8B-B14F-4D97-AF65-F5344CB8AC3E}">
        <p14:creationId xmlns:p14="http://schemas.microsoft.com/office/powerpoint/2010/main" val="300577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fontAlgn="base">
              <a:spcAft>
                <a:spcPct val="0"/>
              </a:spcAft>
            </a:pPr>
            <a:r>
              <a:rPr lang="it-IT" sz="4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ULTIMI TRENDS BES</a:t>
            </a:r>
            <a:endParaRPr lang="it-IT" sz="4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Thinking Prototypes </a:t>
            </a: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Theory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costruzione conoscenza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esplicita </a:t>
            </a: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funzioni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logiche di </a:t>
            </a:r>
            <a:r>
              <a:rPr lang="it-IT" sz="36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connessione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marL="342900" lvl="0" indent="-342900" algn="ctr">
              <a:spcBef>
                <a:spcPct val="20000"/>
              </a:spcBef>
            </a:pPr>
            <a:endParaRPr lang="it-IT" sz="36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pattern –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livello implicito </a:t>
            </a:r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>
            <a:off x="4427488" y="2924945"/>
            <a:ext cx="431899" cy="631826"/>
          </a:xfrm>
          <a:prstGeom prst="upDownArrow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4427488" y="4221088"/>
            <a:ext cx="431899" cy="631826"/>
          </a:xfrm>
          <a:prstGeom prst="upDownArrow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428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fontAlgn="base">
              <a:spcAft>
                <a:spcPct val="0"/>
              </a:spcAft>
            </a:pPr>
            <a:r>
              <a:rPr lang="it-IT" sz="4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ULTIMI TRENDS BES</a:t>
            </a:r>
            <a:endParaRPr lang="it-IT" sz="4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448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20000"/>
              </a:spcBef>
            </a:pP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operazioni elementari</a:t>
            </a: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 algn="just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modelli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prototipali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spaziali</a:t>
            </a:r>
          </a:p>
          <a:p>
            <a:pPr marL="342900" indent="-342900" algn="just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pensiero linguistico e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matematico </a:t>
            </a: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 algn="just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classi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–  2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funzioni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ciascuna</a:t>
            </a:r>
          </a:p>
          <a:p>
            <a:pPr marL="342900" indent="-342900" algn="just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1588" lvl="0" indent="-1588" algn="just">
              <a:spcBef>
                <a:spcPct val="20000"/>
              </a:spcBef>
            </a:pPr>
            <a:r>
              <a:rPr lang="en-US" sz="2400" b="1" spc="50" dirty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</a:rPr>
              <a:t>Santoianni F. (2011), Educational </a:t>
            </a:r>
            <a:r>
              <a:rPr lang="en-US" sz="24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</a:rPr>
              <a:t>Models of Knowledge Prototypes Development, </a:t>
            </a:r>
            <a:r>
              <a:rPr lang="en-US" sz="2400" b="1" spc="50" dirty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</a:rPr>
              <a:t>Mind &amp; Society, Springer 10:103-129</a:t>
            </a:r>
            <a:r>
              <a:rPr lang="en-US" sz="24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</a:rPr>
              <a:t>.</a:t>
            </a:r>
            <a:endParaRPr lang="it-IT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969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13 maggio\DSC007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52118"/>
            <a:ext cx="8229600" cy="3222126"/>
          </a:xfrm>
          <a:prstGeom prst="rect">
            <a:avLst/>
          </a:prstGeom>
          <a:noFill/>
        </p:spPr>
      </p:pic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it-IT" sz="4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SCIENZE bioeducativE                                         </a:t>
            </a:r>
            <a:r>
              <a:rPr lang="it-IT" sz="4000" b="1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passato presente futuro</a:t>
            </a:r>
            <a:endParaRPr lang="it-IT" sz="4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78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defRPr/>
            </a:pPr>
            <a:r>
              <a:rPr lang="it-IT" sz="4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BIBLIOGRAFIA BES</a:t>
            </a:r>
            <a:endParaRPr lang="it-IT" sz="2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Verdana" pitchFamily="34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46704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211972" name="Text Box 4"/>
          <p:cNvSpPr txBox="1">
            <a:spLocks noChangeArrowheads="1"/>
          </p:cNvSpPr>
          <p:nvPr/>
        </p:nvSpPr>
        <p:spPr bwMode="auto">
          <a:xfrm>
            <a:off x="539750" y="1700213"/>
            <a:ext cx="84963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defRPr/>
            </a:pPr>
            <a:endParaRPr lang="it-IT" sz="2000">
              <a:solidFill>
                <a:srgbClr val="D7AE8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827088" y="1844675"/>
            <a:ext cx="7705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it-IT"/>
          </a:p>
        </p:txBody>
      </p:sp>
      <p:sp>
        <p:nvSpPr>
          <p:cNvPr id="211974" name="Text Box 6"/>
          <p:cNvSpPr txBox="1">
            <a:spLocks noChangeArrowheads="1"/>
          </p:cNvSpPr>
          <p:nvPr/>
        </p:nvSpPr>
        <p:spPr bwMode="auto">
          <a:xfrm>
            <a:off x="755650" y="1451260"/>
            <a:ext cx="7704138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2002</a:t>
            </a:r>
            <a:endParaRPr lang="it-IT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defRPr/>
            </a:pPr>
            <a:endParaRPr lang="it-IT" dirty="0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Frauenfelder E., Santoianni F. (2002a)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cura di, Le scienze bioeducative. 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Prospettive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 ricerca, Liguori, Napoli. Traduzione inglese </a:t>
            </a: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Frauenfelder E., Santoianni F. (2003)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eds., Mind, Learning and Knowledge in Educational 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Contexts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Cambridge Scholars Press, Cambridge.</a:t>
            </a: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Frauenfelder E., Santoianni F. (2002b)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Percorsi dell’apprendimento. Percorsi per 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l’insegnamento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Armando, Roma.</a:t>
            </a: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 (2002)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Prospettive bioeducative nella ricerca pedagogica 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contemporanea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I Congresso Internazionale delle Scienze Bioeducative, 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Mente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apprendimento e conoscenza nei contesti formativi, 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Napoli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 24-25 Ottobre.</a:t>
            </a: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F., Sabatano C.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(2002), Architetture cognitive. Apprendimenti e 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memorie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Pensa Multimedia, Lecce. </a:t>
            </a:r>
          </a:p>
          <a:p>
            <a:pPr>
              <a:defRPr/>
            </a:pPr>
            <a:endParaRPr lang="it-I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391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defRPr/>
            </a:pPr>
            <a:r>
              <a:rPr lang="it-IT" sz="4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BIBLIOGRAFIA BES</a:t>
            </a:r>
            <a:endParaRPr lang="it-IT" sz="2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Verdana" pitchFamily="34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46704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212996" name="Text Box 4"/>
          <p:cNvSpPr txBox="1">
            <a:spLocks noChangeArrowheads="1"/>
          </p:cNvSpPr>
          <p:nvPr/>
        </p:nvSpPr>
        <p:spPr bwMode="auto">
          <a:xfrm>
            <a:off x="539750" y="1700213"/>
            <a:ext cx="84963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defRPr/>
            </a:pPr>
            <a:endParaRPr lang="it-IT" sz="2000">
              <a:solidFill>
                <a:srgbClr val="D7AE8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827088" y="1844675"/>
            <a:ext cx="7705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it-IT"/>
          </a:p>
        </p:txBody>
      </p:sp>
      <p:sp>
        <p:nvSpPr>
          <p:cNvPr id="212998" name="Text Box 6"/>
          <p:cNvSpPr txBox="1">
            <a:spLocks noChangeArrowheads="1"/>
          </p:cNvSpPr>
          <p:nvPr/>
        </p:nvSpPr>
        <p:spPr bwMode="auto">
          <a:xfrm>
            <a:off x="750225" y="1484313"/>
            <a:ext cx="7704138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2003-2004</a:t>
            </a:r>
          </a:p>
          <a:p>
            <a:pPr>
              <a:defRPr/>
            </a:pPr>
            <a:endParaRPr lang="it-I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 (2003b)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 scienze bioeducative, in Santoianni F., Striano M., Modelli teorici e metodologici dell’apprendimento, Laterza, Roma-Bari. Traduzione spagnola </a:t>
            </a: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F., Striano M. (2006)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eds., Modelos Teóricos y Metodológicos de la Enseñanza, Siglo XXI Editores, Messico.</a:t>
            </a: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 (2003a)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Sviluppo e formazione delle strutture della conoscenza. Tendenze di ricerca nella pedagogia contemporanea, ETS, Pisa.  </a:t>
            </a: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Sabatano C. (2003)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Dal corpo alla mente. Prospettive teoriche e metodologie formative, Liguori, Napoli.</a:t>
            </a: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Frauenfelder E., Santoianni F., Striano M. (2004)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Introduzione alle scienze bioeducative, Laterza, Roma-Bari.</a:t>
            </a: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 (2004)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Didattica bioeducativa, in Iavarone M.L., Sarracino F., a cura di, Le parole chiave della formazione, Tecnodid, Napoli, 2004. </a:t>
            </a: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Sabatano C. (2004)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Come si forma la memoria. Ipotesi sperimentali di ricerca bioeducativa, Carocci, Roma.</a:t>
            </a:r>
          </a:p>
        </p:txBody>
      </p:sp>
    </p:spTree>
    <p:extLst>
      <p:ext uri="{BB962C8B-B14F-4D97-AF65-F5344CB8AC3E}">
        <p14:creationId xmlns:p14="http://schemas.microsoft.com/office/powerpoint/2010/main" val="59866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defRPr/>
            </a:pPr>
            <a:r>
              <a:rPr lang="it-IT" sz="4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BIBLIOGRAFIA BES</a:t>
            </a:r>
            <a:endParaRPr lang="it-IT" sz="2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Verdana" pitchFamily="34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46704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dirty="0" smtClean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214020" name="Text Box 4"/>
          <p:cNvSpPr txBox="1">
            <a:spLocks noChangeArrowheads="1"/>
          </p:cNvSpPr>
          <p:nvPr/>
        </p:nvSpPr>
        <p:spPr bwMode="auto">
          <a:xfrm>
            <a:off x="539750" y="1700213"/>
            <a:ext cx="84963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defRPr/>
            </a:pPr>
            <a:endParaRPr lang="it-IT" sz="2000">
              <a:solidFill>
                <a:srgbClr val="D7AE8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827088" y="1844675"/>
            <a:ext cx="7705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it-IT"/>
          </a:p>
        </p:txBody>
      </p:sp>
      <p:sp>
        <p:nvSpPr>
          <p:cNvPr id="214022" name="Text Box 6"/>
          <p:cNvSpPr txBox="1">
            <a:spLocks noChangeArrowheads="1"/>
          </p:cNvSpPr>
          <p:nvPr/>
        </p:nvSpPr>
        <p:spPr bwMode="auto">
          <a:xfrm>
            <a:off x="755650" y="1484313"/>
            <a:ext cx="7704138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2005-2006</a:t>
            </a:r>
            <a:endParaRPr lang="it-I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defRPr/>
            </a:pPr>
            <a:endParaRPr lang="it-I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 (2005)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Dai processi di apprendimento alle strutture della conoscenza: mente, metafore e contesti culturali, in Santoianni F., Striano M., a cura di, Strutture della conoscenza. Linguaggi del pensiero, Editore Pisanti, Napoli.</a:t>
            </a: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Sabatano C. (2005)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Formare al senso di sé. Percorsi e problemi pedagogici, ETS, Pisa. </a:t>
            </a: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Sabatano C. (2006)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cura di, Giocare con la memoria. Esperienze pedagogiche e materiali didattici, Editore Pisanti, Napoli.</a:t>
            </a: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 (2006)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Elisa Frauenfelder, oltre la biopedagogia. Storia e prospettive di una ricerca di frontiera in Orefice P., Sarracino V., a cura di, Cinquant’anni di pedagogia a Napoli, Liguori, Napoli.</a:t>
            </a:r>
          </a:p>
          <a:p>
            <a:pPr marL="361950" indent="-361950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 (2006)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Educabilità cognitiva, Carocci, Roma.</a:t>
            </a:r>
          </a:p>
        </p:txBody>
      </p:sp>
    </p:spTree>
    <p:extLst>
      <p:ext uri="{BB962C8B-B14F-4D97-AF65-F5344CB8AC3E}">
        <p14:creationId xmlns:p14="http://schemas.microsoft.com/office/powerpoint/2010/main" val="199065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defRPr/>
            </a:pPr>
            <a:r>
              <a:rPr lang="it-IT" sz="4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BIBLIOGRAFIA BES</a:t>
            </a:r>
            <a:endParaRPr lang="it-IT" sz="2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Verdana" pitchFamily="34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46704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214020" name="Text Box 4"/>
          <p:cNvSpPr txBox="1">
            <a:spLocks noChangeArrowheads="1"/>
          </p:cNvSpPr>
          <p:nvPr/>
        </p:nvSpPr>
        <p:spPr bwMode="auto">
          <a:xfrm>
            <a:off x="539750" y="1700213"/>
            <a:ext cx="84963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defRPr/>
            </a:pPr>
            <a:endParaRPr lang="it-IT" sz="2000">
              <a:solidFill>
                <a:srgbClr val="D7AE8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827088" y="1844675"/>
            <a:ext cx="7705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it-IT"/>
          </a:p>
        </p:txBody>
      </p:sp>
      <p:sp>
        <p:nvSpPr>
          <p:cNvPr id="214022" name="Text Box 6"/>
          <p:cNvSpPr txBox="1">
            <a:spLocks noChangeArrowheads="1"/>
          </p:cNvSpPr>
          <p:nvPr/>
        </p:nvSpPr>
        <p:spPr bwMode="auto">
          <a:xfrm>
            <a:off x="755650" y="1484313"/>
            <a:ext cx="7704138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it-I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2007-2009</a:t>
            </a:r>
          </a:p>
          <a:p>
            <a:pPr algn="just">
              <a:defRPr/>
            </a:pPr>
            <a:endParaRPr lang="it-I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61950" indent="-361950" algn="just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F., Sabatano C. (2007)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 cura di, Brain Development in Learning Environments. Embodied and Perceptual Advancements, Cambridge Scholars Publishing, Cambridge, UK. </a:t>
            </a:r>
          </a:p>
          <a:p>
            <a:pPr marL="361950" indent="-361950" algn="just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 (2009)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cura di, Costruzione di ambienti  per lo sviluppo e l’apprendimento. Il protocollo formativo C.A.S.A. per la scuola primaria, Consorzio Editoriale Fridericiana, Napoli.</a:t>
            </a:r>
          </a:p>
          <a:p>
            <a:pPr marL="361950" indent="-361950" algn="just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Frauenfelder E., Santoianni F. (2009)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cura di, A mente aperta. Ambienti di Apprendimento Contesti di Formazione, Pisanti Editore, Napoli. </a:t>
            </a:r>
          </a:p>
          <a:p>
            <a:pPr algn="just">
              <a:defRPr/>
            </a:pPr>
            <a:endParaRPr lang="it-I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838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defRPr/>
            </a:pPr>
            <a:r>
              <a:rPr lang="it-IT" sz="4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BIBLIOGRAFIA BES</a:t>
            </a:r>
            <a:endParaRPr lang="it-IT" sz="2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Verdana" pitchFamily="34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46704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it-IT" sz="2000" smtClean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214020" name="Text Box 4"/>
          <p:cNvSpPr txBox="1">
            <a:spLocks noChangeArrowheads="1"/>
          </p:cNvSpPr>
          <p:nvPr/>
        </p:nvSpPr>
        <p:spPr bwMode="auto">
          <a:xfrm>
            <a:off x="539750" y="1700213"/>
            <a:ext cx="84963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defRPr/>
            </a:pPr>
            <a:endParaRPr lang="it-IT" sz="2000">
              <a:solidFill>
                <a:srgbClr val="D7AE8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>
              <a:defRPr/>
            </a:pPr>
            <a:endParaRPr lang="it-IT" sz="2000">
              <a:solidFill>
                <a:srgbClr val="6D6D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827088" y="1844675"/>
            <a:ext cx="7705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it-IT"/>
          </a:p>
        </p:txBody>
      </p:sp>
      <p:sp>
        <p:nvSpPr>
          <p:cNvPr id="214022" name="Text Box 6"/>
          <p:cNvSpPr txBox="1">
            <a:spLocks noChangeArrowheads="1"/>
          </p:cNvSpPr>
          <p:nvPr/>
        </p:nvSpPr>
        <p:spPr bwMode="auto">
          <a:xfrm>
            <a:off x="755650" y="1484313"/>
            <a:ext cx="7704138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it-I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2010-2012</a:t>
            </a:r>
            <a:endParaRPr lang="it-I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just">
              <a:defRPr/>
            </a:pPr>
            <a:endParaRPr lang="it-IT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55600" indent="-355600" algn="just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 (2010)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Criteri pedagogici per il design di ambienti di apprendimento adattivi on e off line, in S. Colazzo (a cura di), Sapere pedagogico, volume in onore di Nicola Paparella, Armando, Roma, 2010.</a:t>
            </a:r>
          </a:p>
          <a:p>
            <a:pPr marL="355600" indent="-355600" algn="just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 (2010)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Modelli e strumenti di insegnamento. Approcci per migliorare l’esperienza didattica, Carocci Editore, Roma.</a:t>
            </a:r>
          </a:p>
          <a:p>
            <a:pPr marL="355600" indent="-355600" algn="just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 (2011)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Educational models of knowledge prototypes development, Mind &amp; Society, Springer 10:103-129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marL="355600" indent="-355600" algn="just">
              <a:defRPr/>
            </a:pPr>
            <a:r>
              <a:rPr lang="it-IT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Santoianni F. </a:t>
            </a:r>
            <a:r>
              <a:rPr lang="it-IT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 coll. (2012)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L’approccio bioeducativo alla lettoscrittura, Erickson, Trento.</a:t>
            </a:r>
            <a:endParaRPr lang="it-I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015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fontAlgn="base">
              <a:spcAft>
                <a:spcPct val="0"/>
              </a:spcAft>
            </a:pPr>
            <a:r>
              <a:rPr lang="it-IT" sz="4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SVILUPPO STORICO BES</a:t>
            </a:r>
            <a:endParaRPr lang="it-IT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859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it-I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Durkheim E. (1911)</a:t>
            </a:r>
            <a:r>
              <a:rPr lang="it-I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r>
              <a:rPr lang="it-I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fr-FR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Nouveau dictionnaire de pédagogie et d'instruction </a:t>
            </a:r>
            <a:r>
              <a:rPr lang="fr-FR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primaire</a:t>
            </a:r>
            <a:r>
              <a:rPr lang="fr-F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marL="342900" lvl="0" indent="-342900" algn="just">
              <a:spcBef>
                <a:spcPct val="20000"/>
              </a:spcBef>
            </a:pPr>
            <a:r>
              <a:rPr lang="it-I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Dewey J. (1951, I ed. 1929)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it-IT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 fonti di una scienza dell’educazione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La Nuova Italia, Firenze.</a:t>
            </a:r>
          </a:p>
          <a:p>
            <a:pPr marL="342900" lvl="0" indent="-342900" algn="just">
              <a:spcBef>
                <a:spcPct val="20000"/>
              </a:spcBef>
            </a:pPr>
            <a:r>
              <a:rPr lang="it-IT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 Bartolomeis F. (1953)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it-I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 pedagogia come scienza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La Nuova Italia, Firenze.</a:t>
            </a:r>
          </a:p>
          <a:p>
            <a:pPr marL="342900" lvl="0" indent="-342900" algn="just">
              <a:spcBef>
                <a:spcPct val="20000"/>
              </a:spcBef>
            </a:pPr>
            <a:r>
              <a:rPr lang="it-I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Visalberghi </a:t>
            </a:r>
            <a:r>
              <a:rPr lang="it-IT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A. (1965)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it-I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Problemi della ricerca pedagogica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La Nuova Italia, Firenze.</a:t>
            </a:r>
          </a:p>
          <a:p>
            <a:pPr algn="just"/>
            <a:r>
              <a:rPr lang="it-IT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Visalberghi A. (1978)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it-I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Pedagogia e scienze dell’educazione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Mondadori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Milano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marL="355600" indent="-355600" algn="just"/>
            <a:r>
              <a:rPr lang="it-IT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Debesse M., Mialaret G. (1971-1980)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it-I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Trattato delle scienze pedagogiche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vol. I, Armando, Roma.</a:t>
            </a:r>
          </a:p>
          <a:p>
            <a:pPr algn="just"/>
            <a:endParaRPr lang="it-I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393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fontAlgn="base">
              <a:spcAft>
                <a:spcPct val="0"/>
              </a:spcAft>
            </a:pPr>
            <a:r>
              <a:rPr lang="it-IT" sz="4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SVILUPPO STORICO BES</a:t>
            </a:r>
            <a:endParaRPr lang="it-IT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/>
            <a:r>
              <a:rPr lang="it-I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Laporta </a:t>
            </a:r>
            <a:r>
              <a:rPr lang="it-IT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R. (1980)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r>
              <a:rPr lang="it-IT" dirty="0"/>
              <a:t>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Educazione e scienza empirica, RAI DSE, Roma.</a:t>
            </a:r>
          </a:p>
          <a:p>
            <a:pPr marL="355600" indent="-355600"/>
            <a:r>
              <a:rPr lang="it-IT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Laporta R. (1996)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it-I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L'assoluto pedagogico: Saggio sulla liberta in educazione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La Nuova Italia, Firenze.</a:t>
            </a:r>
          </a:p>
          <a:p>
            <a:pPr marL="342900" indent="-342900" algn="just">
              <a:spcBef>
                <a:spcPct val="20000"/>
              </a:spcBef>
            </a:pPr>
            <a:r>
              <a:rPr lang="it-I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Frauenfelder E. (1983)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r>
              <a:rPr lang="it-I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it-IT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 prospettiva educativa tra biologia e cultura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Liguori, Napoli.</a:t>
            </a:r>
          </a:p>
          <a:p>
            <a:pPr marL="342900" indent="-342900" algn="just">
              <a:spcBef>
                <a:spcPct val="20000"/>
              </a:spcBef>
            </a:pPr>
            <a:r>
              <a:rPr lang="it-I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Frauenfelder </a:t>
            </a:r>
            <a:r>
              <a:rPr lang="it-IT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E., Santoianni F. (2002a)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cura di</a:t>
            </a:r>
            <a:r>
              <a:rPr lang="it-I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Le scienze bioeducative. Prospettive di ricerca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Liguori, Napoli. </a:t>
            </a:r>
            <a:endParaRPr lang="it-IT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 algn="just">
              <a:spcBef>
                <a:spcPct val="20000"/>
              </a:spcBef>
            </a:pPr>
            <a:r>
              <a:rPr lang="it-I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Traduzione </a:t>
            </a:r>
            <a:r>
              <a:rPr lang="it-IT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inglese </a:t>
            </a:r>
            <a:endParaRPr lang="it-IT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342900" indent="-342900" algn="just">
              <a:spcBef>
                <a:spcPct val="20000"/>
              </a:spcBef>
            </a:pPr>
            <a:r>
              <a:rPr lang="it-I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Frauenfelder </a:t>
            </a:r>
            <a:r>
              <a:rPr lang="it-IT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E., Santoianni F. (2003)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eds., </a:t>
            </a:r>
            <a:r>
              <a:rPr lang="it-I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Mind, Learning and Knowledge in Educational Contexts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Cambridge Scholars Press, Cambridge.</a:t>
            </a:r>
          </a:p>
        </p:txBody>
      </p:sp>
    </p:spTree>
    <p:extLst>
      <p:ext uri="{BB962C8B-B14F-4D97-AF65-F5344CB8AC3E}">
        <p14:creationId xmlns:p14="http://schemas.microsoft.com/office/powerpoint/2010/main" val="222830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Personalizzato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2455</TotalTime>
  <Words>1179</Words>
  <Application>Microsoft Office PowerPoint</Application>
  <PresentationFormat>Presentazione su schermo (4:3)</PresentationFormat>
  <Paragraphs>177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Tema di Office</vt:lpstr>
      <vt:lpstr>  http://pedagogiadidattica.wordpress.com  </vt:lpstr>
      <vt:lpstr>BIOEDUCATIONAL SCIENCES</vt:lpstr>
      <vt:lpstr>BIOEDUCATIONAL SCIENCES</vt:lpstr>
      <vt:lpstr>BIOEDUCATIONAL SCIENCES</vt:lpstr>
      <vt:lpstr>SVILUPPO STORICO BES</vt:lpstr>
      <vt:lpstr>SVILUPPO STORICO BES</vt:lpstr>
      <vt:lpstr>LINEE RICERCA BES </vt:lpstr>
      <vt:lpstr>LINEE RICERCA BES </vt:lpstr>
      <vt:lpstr>LINEE RICERCA BES </vt:lpstr>
      <vt:lpstr>LINEE RICERCA BES </vt:lpstr>
      <vt:lpstr>LINEE RICERCA BES </vt:lpstr>
      <vt:lpstr>LINEE RICERCA BES </vt:lpstr>
      <vt:lpstr>SEMPLESSITA’</vt:lpstr>
      <vt:lpstr>ULTIMI TRENDS BES</vt:lpstr>
      <vt:lpstr>ULTIMI TRENDS BES</vt:lpstr>
      <vt:lpstr>SCIENZE bioeducativE                                         passato presente futuro</vt:lpstr>
      <vt:lpstr>BIBLIOGRAFIA BES</vt:lpstr>
      <vt:lpstr>BIBLIOGRAFIA BES</vt:lpstr>
      <vt:lpstr>BIBLIOGRAFIA BES</vt:lpstr>
      <vt:lpstr>BIBLIOGRAFIA BES</vt:lpstr>
      <vt:lpstr>BIBLIOGRAFIA BES</vt:lpstr>
      <vt:lpstr>SVILUPPO STORICO BES</vt:lpstr>
      <vt:lpstr>SVILUPPO STORICO BES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Identikit n.1</dc:title>
  <dc:creator>Flavia</dc:creator>
  <cp:lastModifiedBy>Flavia</cp:lastModifiedBy>
  <cp:revision>705</cp:revision>
  <dcterms:created xsi:type="dcterms:W3CDTF">2011-05-01T14:01:35Z</dcterms:created>
  <dcterms:modified xsi:type="dcterms:W3CDTF">2012-11-04T17:43:22Z</dcterms:modified>
</cp:coreProperties>
</file>